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9753600" cy="7315200"/>
  <p:notesSz cx="6858000" cy="9144000"/>
  <p:embeddedFontLst>
    <p:embeddedFont>
      <p:font typeface="Roboto 1" panose="020B0604020202020204" charset="0"/>
      <p:regular r:id="rId5"/>
    </p:embeddedFont>
    <p:embeddedFont>
      <p:font typeface="Roboto 1 Bold" panose="020B0604020202020204" charset="0"/>
      <p:regular r:id="rId6"/>
    </p:embeddedFont>
    <p:embeddedFont>
      <p:font typeface="Roboto 2 Light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33" autoAdjust="0"/>
  </p:normalViewPr>
  <p:slideViewPr>
    <p:cSldViewPr>
      <p:cViewPr varScale="1">
        <p:scale>
          <a:sx n="100" d="100"/>
          <a:sy n="100" d="100"/>
        </p:scale>
        <p:origin x="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734" b="-481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22148" y="1493010"/>
            <a:ext cx="2231452" cy="4450972"/>
          </a:xfrm>
          <a:custGeom>
            <a:avLst/>
            <a:gdLst/>
            <a:ahLst/>
            <a:cxnLst/>
            <a:rect l="l" t="t" r="r" b="b"/>
            <a:pathLst>
              <a:path w="2231452" h="4450972">
                <a:moveTo>
                  <a:pt x="0" y="0"/>
                </a:moveTo>
                <a:lnTo>
                  <a:pt x="2231452" y="0"/>
                </a:lnTo>
                <a:lnTo>
                  <a:pt x="2231452" y="4450972"/>
                </a:lnTo>
                <a:lnTo>
                  <a:pt x="0" y="4450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0957" y="627452"/>
            <a:ext cx="930212" cy="915563"/>
          </a:xfrm>
          <a:custGeom>
            <a:avLst/>
            <a:gdLst/>
            <a:ahLst/>
            <a:cxnLst/>
            <a:rect l="l" t="t" r="r" b="b"/>
            <a:pathLst>
              <a:path w="930212" h="915563">
                <a:moveTo>
                  <a:pt x="0" y="0"/>
                </a:moveTo>
                <a:lnTo>
                  <a:pt x="930212" y="0"/>
                </a:lnTo>
                <a:lnTo>
                  <a:pt x="930212" y="915563"/>
                </a:lnTo>
                <a:lnTo>
                  <a:pt x="0" y="915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7835859" y="4304859"/>
            <a:ext cx="1771333" cy="778286"/>
            <a:chOff x="0" y="0"/>
            <a:chExt cx="861390" cy="3784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1389" cy="378476"/>
            </a:xfrm>
            <a:custGeom>
              <a:avLst/>
              <a:gdLst/>
              <a:ahLst/>
              <a:cxnLst/>
              <a:rect l="l" t="t" r="r" b="b"/>
              <a:pathLst>
                <a:path w="861389" h="378476">
                  <a:moveTo>
                    <a:pt x="43707" y="0"/>
                  </a:moveTo>
                  <a:lnTo>
                    <a:pt x="817683" y="0"/>
                  </a:lnTo>
                  <a:cubicBezTo>
                    <a:pt x="841821" y="0"/>
                    <a:pt x="861389" y="19568"/>
                    <a:pt x="861389" y="43707"/>
                  </a:cubicBezTo>
                  <a:lnTo>
                    <a:pt x="861389" y="334770"/>
                  </a:lnTo>
                  <a:cubicBezTo>
                    <a:pt x="861389" y="358908"/>
                    <a:pt x="841821" y="378476"/>
                    <a:pt x="817683" y="378476"/>
                  </a:cubicBezTo>
                  <a:lnTo>
                    <a:pt x="43707" y="378476"/>
                  </a:lnTo>
                  <a:cubicBezTo>
                    <a:pt x="19568" y="378476"/>
                    <a:pt x="0" y="358908"/>
                    <a:pt x="0" y="334770"/>
                  </a:cubicBezTo>
                  <a:lnTo>
                    <a:pt x="0" y="43707"/>
                  </a:lnTo>
                  <a:cubicBezTo>
                    <a:pt x="0" y="19568"/>
                    <a:pt x="19568" y="0"/>
                    <a:pt x="43707" y="0"/>
                  </a:cubicBezTo>
                  <a:close/>
                </a:path>
              </a:pathLst>
            </a:custGeom>
            <a:solidFill>
              <a:srgbClr val="346788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61390" cy="407051"/>
            </a:xfrm>
            <a:prstGeom prst="rect">
              <a:avLst/>
            </a:prstGeom>
          </p:spPr>
          <p:txBody>
            <a:bodyPr lIns="45865" tIns="45865" rIns="45865" bIns="45865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8300DBFD-2CE9-C394-4C6D-A366926761DC}"/>
              </a:ext>
            </a:extLst>
          </p:cNvPr>
          <p:cNvGrpSpPr/>
          <p:nvPr/>
        </p:nvGrpSpPr>
        <p:grpSpPr>
          <a:xfrm>
            <a:off x="3783449" y="2795605"/>
            <a:ext cx="1961915" cy="923752"/>
            <a:chOff x="3783449" y="2795605"/>
            <a:chExt cx="1961915" cy="923752"/>
          </a:xfrm>
        </p:grpSpPr>
        <p:grpSp>
          <p:nvGrpSpPr>
            <p:cNvPr id="22" name="Group 22"/>
            <p:cNvGrpSpPr/>
            <p:nvPr/>
          </p:nvGrpSpPr>
          <p:grpSpPr>
            <a:xfrm>
              <a:off x="3783449" y="2795605"/>
              <a:ext cx="1961915" cy="923752"/>
              <a:chOff x="0" y="0"/>
              <a:chExt cx="2615887" cy="1231670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82304"/>
                <a:ext cx="2615887" cy="1149365"/>
                <a:chOff x="0" y="0"/>
                <a:chExt cx="861390" cy="378476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39461" y="0"/>
                      </a:moveTo>
                      <a:lnTo>
                        <a:pt x="821928" y="0"/>
                      </a:lnTo>
                      <a:cubicBezTo>
                        <a:pt x="843722" y="0"/>
                        <a:pt x="861389" y="17667"/>
                        <a:pt x="861389" y="39461"/>
                      </a:cubicBezTo>
                      <a:lnTo>
                        <a:pt x="861389" y="339015"/>
                      </a:lnTo>
                      <a:cubicBezTo>
                        <a:pt x="861389" y="360809"/>
                        <a:pt x="843722" y="378476"/>
                        <a:pt x="821928" y="378476"/>
                      </a:cubicBezTo>
                      <a:lnTo>
                        <a:pt x="39461" y="378476"/>
                      </a:lnTo>
                      <a:cubicBezTo>
                        <a:pt x="17667" y="378476"/>
                        <a:pt x="0" y="360809"/>
                        <a:pt x="0" y="339015"/>
                      </a:cubicBezTo>
                      <a:lnTo>
                        <a:pt x="0" y="39461"/>
                      </a:lnTo>
                      <a:cubicBezTo>
                        <a:pt x="0" y="17667"/>
                        <a:pt x="17667" y="0"/>
                        <a:pt x="39461" y="0"/>
                      </a:cubicBezTo>
                      <a:close/>
                    </a:path>
                  </a:pathLst>
                </a:custGeom>
                <a:solidFill>
                  <a:srgbClr val="F29400"/>
                </a:solidFill>
              </p:spPr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6" name="Group 26"/>
              <p:cNvGrpSpPr/>
              <p:nvPr/>
            </p:nvGrpSpPr>
            <p:grpSpPr>
              <a:xfrm>
                <a:off x="73779" y="0"/>
                <a:ext cx="2468329" cy="1149365"/>
                <a:chOff x="0" y="0"/>
                <a:chExt cx="812800" cy="378476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0910" y="0"/>
                      </a:moveTo>
                      <a:lnTo>
                        <a:pt x="791890" y="0"/>
                      </a:lnTo>
                      <a:cubicBezTo>
                        <a:pt x="803438" y="0"/>
                        <a:pt x="812800" y="9362"/>
                        <a:pt x="812800" y="20910"/>
                      </a:cubicBezTo>
                      <a:lnTo>
                        <a:pt x="812800" y="357566"/>
                      </a:lnTo>
                      <a:cubicBezTo>
                        <a:pt x="812800" y="369115"/>
                        <a:pt x="803438" y="378476"/>
                        <a:pt x="791890" y="378476"/>
                      </a:cubicBezTo>
                      <a:lnTo>
                        <a:pt x="20910" y="378476"/>
                      </a:lnTo>
                      <a:cubicBezTo>
                        <a:pt x="9362" y="378476"/>
                        <a:pt x="0" y="369115"/>
                        <a:pt x="0" y="357566"/>
                      </a:cubicBezTo>
                      <a:lnTo>
                        <a:pt x="0" y="20910"/>
                      </a:lnTo>
                      <a:cubicBezTo>
                        <a:pt x="0" y="9362"/>
                        <a:pt x="9362" y="0"/>
                        <a:pt x="209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29" name="Freeform 29"/>
              <p:cNvSpPr/>
              <p:nvPr/>
            </p:nvSpPr>
            <p:spPr>
              <a:xfrm flipH="1">
                <a:off x="76092" y="41246"/>
                <a:ext cx="534867" cy="1066873"/>
              </a:xfrm>
              <a:custGeom>
                <a:avLst/>
                <a:gdLst/>
                <a:ahLst/>
                <a:cxnLst/>
                <a:rect l="l" t="t" r="r" b="b"/>
                <a:pathLst>
                  <a:path w="534867" h="1066873">
                    <a:moveTo>
                      <a:pt x="534866" y="0"/>
                    </a:moveTo>
                    <a:lnTo>
                      <a:pt x="0" y="0"/>
                    </a:lnTo>
                    <a:lnTo>
                      <a:pt x="0" y="1066873"/>
                    </a:lnTo>
                    <a:lnTo>
                      <a:pt x="534866" y="1066873"/>
                    </a:lnTo>
                    <a:lnTo>
                      <a:pt x="534866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3848450" y="3068684"/>
              <a:ext cx="1851247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Thierry OLIVIER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838783" y="3279983"/>
              <a:ext cx="1860913" cy="13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9"/>
                </a:lnSpc>
                <a:spcBef>
                  <a:spcPct val="0"/>
                </a:spcBef>
              </a:pP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Directeur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Général</a:t>
              </a:r>
              <a:endParaRPr lang="en-US" sz="83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A28A8EAA-A7BC-A565-89C2-F3BB3FC779BF}"/>
              </a:ext>
            </a:extLst>
          </p:cNvPr>
          <p:cNvGrpSpPr/>
          <p:nvPr/>
        </p:nvGrpSpPr>
        <p:grpSpPr>
          <a:xfrm>
            <a:off x="1460018" y="2510467"/>
            <a:ext cx="1961915" cy="921845"/>
            <a:chOff x="1460018" y="2510467"/>
            <a:chExt cx="1961915" cy="921845"/>
          </a:xfrm>
        </p:grpSpPr>
        <p:grpSp>
          <p:nvGrpSpPr>
            <p:cNvPr id="7" name="Group 7"/>
            <p:cNvGrpSpPr/>
            <p:nvPr/>
          </p:nvGrpSpPr>
          <p:grpSpPr>
            <a:xfrm>
              <a:off x="1460018" y="2510467"/>
              <a:ext cx="1961915" cy="921845"/>
              <a:chOff x="0" y="0"/>
              <a:chExt cx="2615887" cy="1229126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0" y="79761"/>
                <a:ext cx="2615887" cy="1149365"/>
                <a:chOff x="0" y="0"/>
                <a:chExt cx="861390" cy="378476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39461" y="0"/>
                      </a:moveTo>
                      <a:lnTo>
                        <a:pt x="821928" y="0"/>
                      </a:lnTo>
                      <a:cubicBezTo>
                        <a:pt x="843722" y="0"/>
                        <a:pt x="861389" y="17667"/>
                        <a:pt x="861389" y="39461"/>
                      </a:cubicBezTo>
                      <a:lnTo>
                        <a:pt x="861389" y="339015"/>
                      </a:lnTo>
                      <a:cubicBezTo>
                        <a:pt x="861389" y="360809"/>
                        <a:pt x="843722" y="378476"/>
                        <a:pt x="821928" y="378476"/>
                      </a:cubicBezTo>
                      <a:lnTo>
                        <a:pt x="39461" y="378476"/>
                      </a:lnTo>
                      <a:cubicBezTo>
                        <a:pt x="17667" y="378476"/>
                        <a:pt x="0" y="360809"/>
                        <a:pt x="0" y="339015"/>
                      </a:cubicBezTo>
                      <a:lnTo>
                        <a:pt x="0" y="39461"/>
                      </a:lnTo>
                      <a:cubicBezTo>
                        <a:pt x="0" y="17667"/>
                        <a:pt x="17667" y="0"/>
                        <a:pt x="39461" y="0"/>
                      </a:cubicBezTo>
                      <a:close/>
                    </a:path>
                  </a:pathLst>
                </a:custGeom>
                <a:solidFill>
                  <a:srgbClr val="F29400"/>
                </a:solidFill>
              </p:spPr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73779" y="0"/>
                <a:ext cx="2468329" cy="1149365"/>
                <a:chOff x="0" y="0"/>
                <a:chExt cx="812800" cy="37847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0910" y="0"/>
                      </a:moveTo>
                      <a:lnTo>
                        <a:pt x="791890" y="0"/>
                      </a:lnTo>
                      <a:cubicBezTo>
                        <a:pt x="803438" y="0"/>
                        <a:pt x="812800" y="9362"/>
                        <a:pt x="812800" y="20910"/>
                      </a:cubicBezTo>
                      <a:lnTo>
                        <a:pt x="812800" y="357566"/>
                      </a:lnTo>
                      <a:cubicBezTo>
                        <a:pt x="812800" y="369115"/>
                        <a:pt x="803438" y="378476"/>
                        <a:pt x="791890" y="378476"/>
                      </a:cubicBezTo>
                      <a:lnTo>
                        <a:pt x="20910" y="378476"/>
                      </a:lnTo>
                      <a:cubicBezTo>
                        <a:pt x="9362" y="378476"/>
                        <a:pt x="0" y="369115"/>
                        <a:pt x="0" y="357566"/>
                      </a:cubicBezTo>
                      <a:lnTo>
                        <a:pt x="0" y="20910"/>
                      </a:lnTo>
                      <a:cubicBezTo>
                        <a:pt x="0" y="9362"/>
                        <a:pt x="9362" y="0"/>
                        <a:pt x="209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14" name="Freeform 14"/>
              <p:cNvSpPr/>
              <p:nvPr/>
            </p:nvSpPr>
            <p:spPr>
              <a:xfrm flipH="1">
                <a:off x="80269" y="40657"/>
                <a:ext cx="534867" cy="1066873"/>
              </a:xfrm>
              <a:custGeom>
                <a:avLst/>
                <a:gdLst/>
                <a:ahLst/>
                <a:cxnLst/>
                <a:rect l="l" t="t" r="r" b="b"/>
                <a:pathLst>
                  <a:path w="534867" h="1066873">
                    <a:moveTo>
                      <a:pt x="534866" y="0"/>
                    </a:moveTo>
                    <a:lnTo>
                      <a:pt x="0" y="0"/>
                    </a:lnTo>
                    <a:lnTo>
                      <a:pt x="0" y="1066873"/>
                    </a:lnTo>
                    <a:lnTo>
                      <a:pt x="534866" y="1066873"/>
                    </a:lnTo>
                    <a:lnTo>
                      <a:pt x="534866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711169" y="2746812"/>
              <a:ext cx="1564708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Élodie DEGIOVANNI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711169" y="2963992"/>
              <a:ext cx="1459613" cy="257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2"/>
                </a:lnSpc>
              </a:pPr>
              <a:r>
                <a:rPr lang="en-US" sz="83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Présidente du Conseil d’Administration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02B3F4D7-4B2E-3770-B8EE-180376989DAC}"/>
              </a:ext>
            </a:extLst>
          </p:cNvPr>
          <p:cNvGrpSpPr/>
          <p:nvPr/>
        </p:nvGrpSpPr>
        <p:grpSpPr>
          <a:xfrm>
            <a:off x="622866" y="4250554"/>
            <a:ext cx="1771333" cy="832591"/>
            <a:chOff x="622866" y="4250554"/>
            <a:chExt cx="1771333" cy="832591"/>
          </a:xfrm>
        </p:grpSpPr>
        <p:grpSp>
          <p:nvGrpSpPr>
            <p:cNvPr id="33" name="Group 33"/>
            <p:cNvGrpSpPr/>
            <p:nvPr/>
          </p:nvGrpSpPr>
          <p:grpSpPr>
            <a:xfrm>
              <a:off x="622866" y="4250554"/>
              <a:ext cx="1771333" cy="832591"/>
              <a:chOff x="0" y="0"/>
              <a:chExt cx="2361777" cy="1110122"/>
            </a:xfrm>
          </p:grpSpPr>
          <p:grpSp>
            <p:nvGrpSpPr>
              <p:cNvPr id="34" name="Group 34"/>
              <p:cNvGrpSpPr/>
              <p:nvPr/>
            </p:nvGrpSpPr>
            <p:grpSpPr>
              <a:xfrm>
                <a:off x="0" y="72407"/>
                <a:ext cx="2361777" cy="1037715"/>
                <a:chOff x="0" y="0"/>
                <a:chExt cx="861390" cy="378476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43707" y="0"/>
                      </a:moveTo>
                      <a:lnTo>
                        <a:pt x="817683" y="0"/>
                      </a:lnTo>
                      <a:cubicBezTo>
                        <a:pt x="841821" y="0"/>
                        <a:pt x="861389" y="19568"/>
                        <a:pt x="861389" y="43707"/>
                      </a:cubicBezTo>
                      <a:lnTo>
                        <a:pt x="861389" y="334770"/>
                      </a:lnTo>
                      <a:cubicBezTo>
                        <a:pt x="861389" y="358908"/>
                        <a:pt x="841821" y="378476"/>
                        <a:pt x="817683" y="378476"/>
                      </a:cubicBezTo>
                      <a:lnTo>
                        <a:pt x="43707" y="378476"/>
                      </a:lnTo>
                      <a:cubicBezTo>
                        <a:pt x="19568" y="378476"/>
                        <a:pt x="0" y="358908"/>
                        <a:pt x="0" y="334770"/>
                      </a:cubicBezTo>
                      <a:lnTo>
                        <a:pt x="0" y="43707"/>
                      </a:lnTo>
                      <a:cubicBezTo>
                        <a:pt x="0" y="19568"/>
                        <a:pt x="19568" y="0"/>
                        <a:pt x="43707" y="0"/>
                      </a:cubicBezTo>
                      <a:close/>
                    </a:path>
                  </a:pathLst>
                </a:custGeom>
                <a:solidFill>
                  <a:srgbClr val="346788"/>
                </a:solidFill>
              </p:spPr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37" name="Group 37"/>
              <p:cNvGrpSpPr/>
              <p:nvPr/>
            </p:nvGrpSpPr>
            <p:grpSpPr>
              <a:xfrm>
                <a:off x="66612" y="0"/>
                <a:ext cx="2228553" cy="1037715"/>
                <a:chOff x="0" y="0"/>
                <a:chExt cx="812800" cy="378476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3160" y="0"/>
                      </a:moveTo>
                      <a:lnTo>
                        <a:pt x="789640" y="0"/>
                      </a:lnTo>
                      <a:cubicBezTo>
                        <a:pt x="795783" y="0"/>
                        <a:pt x="801673" y="2440"/>
                        <a:pt x="806017" y="6783"/>
                      </a:cubicBezTo>
                      <a:cubicBezTo>
                        <a:pt x="810360" y="11127"/>
                        <a:pt x="812800" y="17017"/>
                        <a:pt x="812800" y="23160"/>
                      </a:cubicBezTo>
                      <a:lnTo>
                        <a:pt x="812800" y="355317"/>
                      </a:lnTo>
                      <a:cubicBezTo>
                        <a:pt x="812800" y="368107"/>
                        <a:pt x="802431" y="378476"/>
                        <a:pt x="789640" y="378476"/>
                      </a:cubicBezTo>
                      <a:lnTo>
                        <a:pt x="23160" y="378476"/>
                      </a:lnTo>
                      <a:cubicBezTo>
                        <a:pt x="17017" y="378476"/>
                        <a:pt x="11127" y="376036"/>
                        <a:pt x="6783" y="371693"/>
                      </a:cubicBezTo>
                      <a:cubicBezTo>
                        <a:pt x="2440" y="367350"/>
                        <a:pt x="0" y="361459"/>
                        <a:pt x="0" y="355317"/>
                      </a:cubicBezTo>
                      <a:lnTo>
                        <a:pt x="0" y="23160"/>
                      </a:lnTo>
                      <a:cubicBezTo>
                        <a:pt x="0" y="17017"/>
                        <a:pt x="2440" y="11127"/>
                        <a:pt x="6783" y="6783"/>
                      </a:cubicBezTo>
                      <a:cubicBezTo>
                        <a:pt x="11127" y="2440"/>
                        <a:pt x="17017" y="0"/>
                        <a:pt x="231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40" name="Freeform 40"/>
              <p:cNvSpPr/>
              <p:nvPr/>
            </p:nvSpPr>
            <p:spPr>
              <a:xfrm flipH="1">
                <a:off x="66612" y="64141"/>
                <a:ext cx="459463" cy="916470"/>
              </a:xfrm>
              <a:custGeom>
                <a:avLst/>
                <a:gdLst/>
                <a:ahLst/>
                <a:cxnLst/>
                <a:rect l="l" t="t" r="r" b="b"/>
                <a:pathLst>
                  <a:path w="459463" h="916470">
                    <a:moveTo>
                      <a:pt x="459463" y="0"/>
                    </a:moveTo>
                    <a:lnTo>
                      <a:pt x="0" y="0"/>
                    </a:lnTo>
                    <a:lnTo>
                      <a:pt x="0" y="916470"/>
                    </a:lnTo>
                    <a:lnTo>
                      <a:pt x="459463" y="916470"/>
                    </a:lnTo>
                    <a:lnTo>
                      <a:pt x="459463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622866" y="4332382"/>
              <a:ext cx="1671415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Camal BOUDAÏR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22866" y="4551379"/>
              <a:ext cx="1674303" cy="40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2"/>
                </a:lnSpc>
              </a:pP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Directeur des formations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institutionnelles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</a:p>
            <a:p>
              <a:pPr algn="ctr">
                <a:lnSpc>
                  <a:spcPts val="1253"/>
                </a:lnSpc>
              </a:pP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Adjoint au Directeur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Général</a:t>
              </a:r>
              <a:endParaRPr lang="en-US" sz="83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07A182D5-D727-A8CF-34EE-482EE9BDADF8}"/>
              </a:ext>
            </a:extLst>
          </p:cNvPr>
          <p:cNvGrpSpPr/>
          <p:nvPr/>
        </p:nvGrpSpPr>
        <p:grpSpPr>
          <a:xfrm>
            <a:off x="2824655" y="4261924"/>
            <a:ext cx="1771333" cy="832590"/>
            <a:chOff x="2824655" y="4261924"/>
            <a:chExt cx="1771333" cy="832590"/>
          </a:xfrm>
        </p:grpSpPr>
        <p:grpSp>
          <p:nvGrpSpPr>
            <p:cNvPr id="41" name="Group 41"/>
            <p:cNvGrpSpPr/>
            <p:nvPr/>
          </p:nvGrpSpPr>
          <p:grpSpPr>
            <a:xfrm>
              <a:off x="2824655" y="4261924"/>
              <a:ext cx="1771333" cy="832590"/>
              <a:chOff x="0" y="0"/>
              <a:chExt cx="2361777" cy="1110120"/>
            </a:xfrm>
          </p:grpSpPr>
          <p:grpSp>
            <p:nvGrpSpPr>
              <p:cNvPr id="42" name="Group 42"/>
              <p:cNvGrpSpPr/>
              <p:nvPr/>
            </p:nvGrpSpPr>
            <p:grpSpPr>
              <a:xfrm>
                <a:off x="0" y="72405"/>
                <a:ext cx="2361777" cy="1037715"/>
                <a:chOff x="0" y="0"/>
                <a:chExt cx="861390" cy="378476"/>
              </a:xfrm>
            </p:grpSpPr>
            <p:sp>
              <p:nvSpPr>
                <p:cNvPr id="43" name="Freeform 43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43707" y="0"/>
                      </a:moveTo>
                      <a:lnTo>
                        <a:pt x="817683" y="0"/>
                      </a:lnTo>
                      <a:cubicBezTo>
                        <a:pt x="841821" y="0"/>
                        <a:pt x="861389" y="19568"/>
                        <a:pt x="861389" y="43707"/>
                      </a:cubicBezTo>
                      <a:lnTo>
                        <a:pt x="861389" y="334770"/>
                      </a:lnTo>
                      <a:cubicBezTo>
                        <a:pt x="861389" y="358908"/>
                        <a:pt x="841821" y="378476"/>
                        <a:pt x="817683" y="378476"/>
                      </a:cubicBezTo>
                      <a:lnTo>
                        <a:pt x="43707" y="378476"/>
                      </a:lnTo>
                      <a:cubicBezTo>
                        <a:pt x="19568" y="378476"/>
                        <a:pt x="0" y="358908"/>
                        <a:pt x="0" y="334770"/>
                      </a:cubicBezTo>
                      <a:lnTo>
                        <a:pt x="0" y="43707"/>
                      </a:lnTo>
                      <a:cubicBezTo>
                        <a:pt x="0" y="19568"/>
                        <a:pt x="19568" y="0"/>
                        <a:pt x="43707" y="0"/>
                      </a:cubicBezTo>
                      <a:close/>
                    </a:path>
                  </a:pathLst>
                </a:custGeom>
                <a:solidFill>
                  <a:srgbClr val="346788"/>
                </a:solidFill>
              </p:spPr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45" name="Group 45"/>
              <p:cNvGrpSpPr/>
              <p:nvPr/>
            </p:nvGrpSpPr>
            <p:grpSpPr>
              <a:xfrm>
                <a:off x="66612" y="0"/>
                <a:ext cx="2228553" cy="1037715"/>
                <a:chOff x="0" y="0"/>
                <a:chExt cx="812800" cy="378476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3160" y="0"/>
                      </a:moveTo>
                      <a:lnTo>
                        <a:pt x="789640" y="0"/>
                      </a:lnTo>
                      <a:cubicBezTo>
                        <a:pt x="795783" y="0"/>
                        <a:pt x="801673" y="2440"/>
                        <a:pt x="806017" y="6783"/>
                      </a:cubicBezTo>
                      <a:cubicBezTo>
                        <a:pt x="810360" y="11127"/>
                        <a:pt x="812800" y="17017"/>
                        <a:pt x="812800" y="23160"/>
                      </a:cubicBezTo>
                      <a:lnTo>
                        <a:pt x="812800" y="355317"/>
                      </a:lnTo>
                      <a:cubicBezTo>
                        <a:pt x="812800" y="368107"/>
                        <a:pt x="802431" y="378476"/>
                        <a:pt x="789640" y="378476"/>
                      </a:cubicBezTo>
                      <a:lnTo>
                        <a:pt x="23160" y="378476"/>
                      </a:lnTo>
                      <a:cubicBezTo>
                        <a:pt x="17017" y="378476"/>
                        <a:pt x="11127" y="376036"/>
                        <a:pt x="6783" y="371693"/>
                      </a:cubicBezTo>
                      <a:cubicBezTo>
                        <a:pt x="2440" y="367350"/>
                        <a:pt x="0" y="361459"/>
                        <a:pt x="0" y="355317"/>
                      </a:cubicBezTo>
                      <a:lnTo>
                        <a:pt x="0" y="23160"/>
                      </a:lnTo>
                      <a:cubicBezTo>
                        <a:pt x="0" y="17017"/>
                        <a:pt x="2440" y="11127"/>
                        <a:pt x="6783" y="6783"/>
                      </a:cubicBezTo>
                      <a:cubicBezTo>
                        <a:pt x="11127" y="2440"/>
                        <a:pt x="17017" y="0"/>
                        <a:pt x="231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48" name="Freeform 48"/>
              <p:cNvSpPr/>
              <p:nvPr/>
            </p:nvSpPr>
            <p:spPr>
              <a:xfrm flipH="1">
                <a:off x="69256" y="72405"/>
                <a:ext cx="459463" cy="916470"/>
              </a:xfrm>
              <a:custGeom>
                <a:avLst/>
                <a:gdLst/>
                <a:ahLst/>
                <a:cxnLst/>
                <a:rect l="l" t="t" r="r" b="b"/>
                <a:pathLst>
                  <a:path w="459463" h="916470">
                    <a:moveTo>
                      <a:pt x="459464" y="0"/>
                    </a:moveTo>
                    <a:lnTo>
                      <a:pt x="0" y="0"/>
                    </a:lnTo>
                    <a:lnTo>
                      <a:pt x="0" y="916470"/>
                    </a:lnTo>
                    <a:lnTo>
                      <a:pt x="459464" y="916470"/>
                    </a:lnTo>
                    <a:lnTo>
                      <a:pt x="459464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52" name="TextBox 52"/>
            <p:cNvSpPr txBox="1"/>
            <p:nvPr/>
          </p:nvSpPr>
          <p:spPr>
            <a:xfrm>
              <a:off x="2876598" y="4341907"/>
              <a:ext cx="1671415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Nathalie BASSOT 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876598" y="4560904"/>
              <a:ext cx="1674303" cy="40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2"/>
                </a:lnSpc>
              </a:pPr>
              <a:r>
                <a:rPr lang="en-US" sz="83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Directrice des formations réglementées et post-permis</a:t>
              </a:r>
            </a:p>
            <a:p>
              <a:pPr algn="ctr">
                <a:lnSpc>
                  <a:spcPts val="1253"/>
                </a:lnSpc>
              </a:pPr>
              <a:r>
                <a:rPr lang="en-US" sz="83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Adjointe au Directeur Général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8A713B2A-04CE-52D9-22ED-2AD4477F2446}"/>
              </a:ext>
            </a:extLst>
          </p:cNvPr>
          <p:cNvGrpSpPr/>
          <p:nvPr/>
        </p:nvGrpSpPr>
        <p:grpSpPr>
          <a:xfrm>
            <a:off x="5028036" y="4250554"/>
            <a:ext cx="1771333" cy="832591"/>
            <a:chOff x="5028036" y="4250554"/>
            <a:chExt cx="1771333" cy="832591"/>
          </a:xfrm>
        </p:grpSpPr>
        <p:grpSp>
          <p:nvGrpSpPr>
            <p:cNvPr id="54" name="Group 54"/>
            <p:cNvGrpSpPr/>
            <p:nvPr/>
          </p:nvGrpSpPr>
          <p:grpSpPr>
            <a:xfrm>
              <a:off x="5028036" y="4250554"/>
              <a:ext cx="1771333" cy="832591"/>
              <a:chOff x="0" y="0"/>
              <a:chExt cx="2361777" cy="1110122"/>
            </a:xfrm>
          </p:grpSpPr>
          <p:grpSp>
            <p:nvGrpSpPr>
              <p:cNvPr id="55" name="Group 55"/>
              <p:cNvGrpSpPr/>
              <p:nvPr/>
            </p:nvGrpSpPr>
            <p:grpSpPr>
              <a:xfrm>
                <a:off x="0" y="72407"/>
                <a:ext cx="2361777" cy="1037715"/>
                <a:chOff x="0" y="0"/>
                <a:chExt cx="861390" cy="378476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43707" y="0"/>
                      </a:moveTo>
                      <a:lnTo>
                        <a:pt x="817683" y="0"/>
                      </a:lnTo>
                      <a:cubicBezTo>
                        <a:pt x="841821" y="0"/>
                        <a:pt x="861389" y="19568"/>
                        <a:pt x="861389" y="43707"/>
                      </a:cubicBezTo>
                      <a:lnTo>
                        <a:pt x="861389" y="334770"/>
                      </a:lnTo>
                      <a:cubicBezTo>
                        <a:pt x="861389" y="358908"/>
                        <a:pt x="841821" y="378476"/>
                        <a:pt x="817683" y="378476"/>
                      </a:cubicBezTo>
                      <a:lnTo>
                        <a:pt x="43707" y="378476"/>
                      </a:lnTo>
                      <a:cubicBezTo>
                        <a:pt x="19568" y="378476"/>
                        <a:pt x="0" y="358908"/>
                        <a:pt x="0" y="334770"/>
                      </a:cubicBezTo>
                      <a:lnTo>
                        <a:pt x="0" y="43707"/>
                      </a:lnTo>
                      <a:cubicBezTo>
                        <a:pt x="0" y="19568"/>
                        <a:pt x="19568" y="0"/>
                        <a:pt x="43707" y="0"/>
                      </a:cubicBezTo>
                      <a:close/>
                    </a:path>
                  </a:pathLst>
                </a:custGeom>
                <a:solidFill>
                  <a:srgbClr val="346788"/>
                </a:solidFill>
              </p:spPr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66612" y="0"/>
                <a:ext cx="2228553" cy="1037715"/>
                <a:chOff x="0" y="0"/>
                <a:chExt cx="812800" cy="378476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3160" y="0"/>
                      </a:moveTo>
                      <a:lnTo>
                        <a:pt x="789640" y="0"/>
                      </a:lnTo>
                      <a:cubicBezTo>
                        <a:pt x="795783" y="0"/>
                        <a:pt x="801673" y="2440"/>
                        <a:pt x="806017" y="6783"/>
                      </a:cubicBezTo>
                      <a:cubicBezTo>
                        <a:pt x="810360" y="11127"/>
                        <a:pt x="812800" y="17017"/>
                        <a:pt x="812800" y="23160"/>
                      </a:cubicBezTo>
                      <a:lnTo>
                        <a:pt x="812800" y="355317"/>
                      </a:lnTo>
                      <a:cubicBezTo>
                        <a:pt x="812800" y="368107"/>
                        <a:pt x="802431" y="378476"/>
                        <a:pt x="789640" y="378476"/>
                      </a:cubicBezTo>
                      <a:lnTo>
                        <a:pt x="23160" y="378476"/>
                      </a:lnTo>
                      <a:cubicBezTo>
                        <a:pt x="17017" y="378476"/>
                        <a:pt x="11127" y="376036"/>
                        <a:pt x="6783" y="371693"/>
                      </a:cubicBezTo>
                      <a:cubicBezTo>
                        <a:pt x="2440" y="367350"/>
                        <a:pt x="0" y="361459"/>
                        <a:pt x="0" y="355317"/>
                      </a:cubicBezTo>
                      <a:lnTo>
                        <a:pt x="0" y="23160"/>
                      </a:lnTo>
                      <a:cubicBezTo>
                        <a:pt x="0" y="17017"/>
                        <a:pt x="2440" y="11127"/>
                        <a:pt x="6783" y="6783"/>
                      </a:cubicBezTo>
                      <a:cubicBezTo>
                        <a:pt x="11127" y="2440"/>
                        <a:pt x="17017" y="0"/>
                        <a:pt x="231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61" name="Freeform 61"/>
              <p:cNvSpPr/>
              <p:nvPr/>
            </p:nvSpPr>
            <p:spPr>
              <a:xfrm flipH="1">
                <a:off x="71636" y="64141"/>
                <a:ext cx="459463" cy="916470"/>
              </a:xfrm>
              <a:custGeom>
                <a:avLst/>
                <a:gdLst/>
                <a:ahLst/>
                <a:cxnLst/>
                <a:rect l="l" t="t" r="r" b="b"/>
                <a:pathLst>
                  <a:path w="459463" h="916470">
                    <a:moveTo>
                      <a:pt x="459463" y="0"/>
                    </a:moveTo>
                    <a:lnTo>
                      <a:pt x="0" y="0"/>
                    </a:lnTo>
                    <a:lnTo>
                      <a:pt x="0" y="916470"/>
                    </a:lnTo>
                    <a:lnTo>
                      <a:pt x="459463" y="916470"/>
                    </a:lnTo>
                    <a:lnTo>
                      <a:pt x="459463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62" name="TextBox 62"/>
            <p:cNvSpPr txBox="1"/>
            <p:nvPr/>
          </p:nvSpPr>
          <p:spPr>
            <a:xfrm>
              <a:off x="5087112" y="4407904"/>
              <a:ext cx="1671415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Sylvie GUIHARD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5087112" y="4630172"/>
              <a:ext cx="1674303" cy="25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2"/>
                </a:lnSpc>
              </a:pP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Directrice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Générale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Adjointe</a:t>
              </a:r>
              <a:endParaRPr lang="en-US" sz="83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  <a:p>
              <a:pPr algn="ctr">
                <a:lnSpc>
                  <a:spcPts val="1002"/>
                </a:lnSpc>
              </a:pP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des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fonctions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support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10BF3FCE-ED33-3551-3A18-5EDF6C00AB29}"/>
              </a:ext>
            </a:extLst>
          </p:cNvPr>
          <p:cNvGrpSpPr/>
          <p:nvPr/>
        </p:nvGrpSpPr>
        <p:grpSpPr>
          <a:xfrm>
            <a:off x="7885818" y="4250554"/>
            <a:ext cx="1683420" cy="778286"/>
            <a:chOff x="7885818" y="4250554"/>
            <a:chExt cx="1683420" cy="778286"/>
          </a:xfrm>
        </p:grpSpPr>
        <p:grpSp>
          <p:nvGrpSpPr>
            <p:cNvPr id="19" name="Group 19"/>
            <p:cNvGrpSpPr/>
            <p:nvPr/>
          </p:nvGrpSpPr>
          <p:grpSpPr>
            <a:xfrm>
              <a:off x="7885818" y="4250554"/>
              <a:ext cx="1671415" cy="778286"/>
              <a:chOff x="0" y="0"/>
              <a:chExt cx="812800" cy="37847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3160" y="0"/>
                    </a:moveTo>
                    <a:lnTo>
                      <a:pt x="789640" y="0"/>
                    </a:lnTo>
                    <a:cubicBezTo>
                      <a:pt x="795783" y="0"/>
                      <a:pt x="801673" y="2440"/>
                      <a:pt x="806017" y="6783"/>
                    </a:cubicBezTo>
                    <a:cubicBezTo>
                      <a:pt x="810360" y="11127"/>
                      <a:pt x="812800" y="17017"/>
                      <a:pt x="812800" y="23160"/>
                    </a:cubicBezTo>
                    <a:lnTo>
                      <a:pt x="812800" y="355317"/>
                    </a:lnTo>
                    <a:cubicBezTo>
                      <a:pt x="812800" y="368107"/>
                      <a:pt x="802431" y="378476"/>
                      <a:pt x="789640" y="378476"/>
                    </a:cubicBezTo>
                    <a:lnTo>
                      <a:pt x="23160" y="378476"/>
                    </a:lnTo>
                    <a:cubicBezTo>
                      <a:pt x="17017" y="378476"/>
                      <a:pt x="11127" y="376036"/>
                      <a:pt x="6783" y="371693"/>
                    </a:cubicBezTo>
                    <a:cubicBezTo>
                      <a:pt x="2440" y="367350"/>
                      <a:pt x="0" y="361459"/>
                      <a:pt x="0" y="355317"/>
                    </a:cubicBezTo>
                    <a:lnTo>
                      <a:pt x="0" y="23160"/>
                    </a:lnTo>
                    <a:cubicBezTo>
                      <a:pt x="0" y="17017"/>
                      <a:pt x="2440" y="11127"/>
                      <a:pt x="6783" y="6783"/>
                    </a:cubicBezTo>
                    <a:cubicBezTo>
                      <a:pt x="11127" y="2440"/>
                      <a:pt x="17017" y="0"/>
                      <a:pt x="231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7894935" y="4469238"/>
              <a:ext cx="1671415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Joël VALMAIN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894935" y="4703527"/>
              <a:ext cx="1674303" cy="117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5"/>
                </a:lnSpc>
              </a:pPr>
              <a:r>
                <a:rPr lang="en-US" sz="83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 de mission</a:t>
              </a: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2117485" y="874609"/>
            <a:ext cx="2976343" cy="43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7"/>
              </a:lnSpc>
            </a:pPr>
            <a:r>
              <a:rPr lang="en-US" sz="2876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ORGANIGRAMME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22866" y="6624965"/>
            <a:ext cx="1402653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Date de mise à jour : 23/09/2025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041093" y="6555105"/>
            <a:ext cx="1671415" cy="21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r>
              <a:rPr lang="en-US" sz="1268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1/3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166784" y="1360287"/>
            <a:ext cx="5703455" cy="16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5"/>
              </a:lnSpc>
            </a:pPr>
            <a:r>
              <a:rPr lang="en-US" sz="1135">
                <a:solidFill>
                  <a:srgbClr val="2E3743">
                    <a:alpha val="69804"/>
                  </a:srgbClr>
                </a:solidFill>
                <a:latin typeface="Roboto 1"/>
                <a:ea typeface="Roboto 1"/>
                <a:cs typeface="Roboto 1"/>
                <a:sym typeface="Roboto 1"/>
              </a:rPr>
              <a:t>L’INSERR, votre organisme de formation spécialisé dans l’éducation à la sécurité routière</a:t>
            </a:r>
          </a:p>
        </p:txBody>
      </p:sp>
      <p:sp>
        <p:nvSpPr>
          <p:cNvPr id="70" name="Freeform 70"/>
          <p:cNvSpPr/>
          <p:nvPr/>
        </p:nvSpPr>
        <p:spPr>
          <a:xfrm>
            <a:off x="447258" y="5807045"/>
            <a:ext cx="2025519" cy="506380"/>
          </a:xfrm>
          <a:custGeom>
            <a:avLst/>
            <a:gdLst/>
            <a:ahLst/>
            <a:cxnLst/>
            <a:rect l="l" t="t" r="r" b="b"/>
            <a:pathLst>
              <a:path w="2025519" h="506380">
                <a:moveTo>
                  <a:pt x="0" y="0"/>
                </a:moveTo>
                <a:lnTo>
                  <a:pt x="2025519" y="0"/>
                </a:lnTo>
                <a:lnTo>
                  <a:pt x="2025519" y="506380"/>
                </a:lnTo>
                <a:lnTo>
                  <a:pt x="0" y="506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55B62AA6-895E-E0DF-29BC-F0ACBCE6F9A4}"/>
              </a:ext>
            </a:extLst>
          </p:cNvPr>
          <p:cNvGrpSpPr/>
          <p:nvPr/>
        </p:nvGrpSpPr>
        <p:grpSpPr>
          <a:xfrm>
            <a:off x="5316606" y="3273218"/>
            <a:ext cx="595504" cy="595504"/>
            <a:chOff x="5316606" y="3273218"/>
            <a:chExt cx="595504" cy="595504"/>
          </a:xfrm>
        </p:grpSpPr>
        <p:grpSp>
          <p:nvGrpSpPr>
            <p:cNvPr id="73" name="Group 73"/>
            <p:cNvGrpSpPr/>
            <p:nvPr/>
          </p:nvGrpSpPr>
          <p:grpSpPr>
            <a:xfrm>
              <a:off x="5316606" y="3273218"/>
              <a:ext cx="595504" cy="595504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6788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152400" y="123825"/>
                <a:ext cx="508000" cy="5365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6" name="TextBox 76"/>
            <p:cNvSpPr txBox="1"/>
            <p:nvPr/>
          </p:nvSpPr>
          <p:spPr>
            <a:xfrm>
              <a:off x="5416917" y="3495445"/>
              <a:ext cx="416873" cy="1800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30"/>
                </a:lnSpc>
              </a:pPr>
              <a:r>
                <a:rPr lang="en-US" sz="716" dirty="0" err="1">
                  <a:solidFill>
                    <a:srgbClr val="FFFFFF"/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Référent</a:t>
              </a:r>
              <a:endParaRPr lang="en-US" sz="716" dirty="0">
                <a:solidFill>
                  <a:srgbClr val="FFFFFF"/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  <a:p>
              <a:pPr algn="ctr">
                <a:lnSpc>
                  <a:spcPts val="730"/>
                </a:lnSpc>
              </a:pPr>
              <a:r>
                <a:rPr lang="en-US" sz="716" dirty="0">
                  <a:solidFill>
                    <a:srgbClr val="FFFFFF"/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handicap</a:t>
              </a:r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1515352" y="2152615"/>
            <a:ext cx="1794487" cy="16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5"/>
              </a:lnSpc>
            </a:pPr>
            <a:r>
              <a:rPr lang="en-US" sz="1135" b="1" dirty="0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PRÉSIDENCE &amp; DIRECTION</a:t>
            </a:r>
          </a:p>
        </p:txBody>
      </p:sp>
      <p:sp>
        <p:nvSpPr>
          <p:cNvPr id="78" name="AutoShape 78"/>
          <p:cNvSpPr/>
          <p:nvPr/>
        </p:nvSpPr>
        <p:spPr>
          <a:xfrm>
            <a:off x="691222" y="6861092"/>
            <a:ext cx="242603" cy="0"/>
          </a:xfrm>
          <a:prstGeom prst="line">
            <a:avLst/>
          </a:prstGeom>
          <a:ln w="9525" cap="flat">
            <a:solidFill>
              <a:srgbClr val="58657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TextBox 79"/>
          <p:cNvSpPr txBox="1"/>
          <p:nvPr/>
        </p:nvSpPr>
        <p:spPr>
          <a:xfrm>
            <a:off x="1009943" y="6807765"/>
            <a:ext cx="140265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Liens hiérarchiques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7998758" y="6770567"/>
            <a:ext cx="582531" cy="171525"/>
            <a:chOff x="0" y="0"/>
            <a:chExt cx="776708" cy="2287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30138" cy="228700"/>
            </a:xfrm>
            <a:custGeom>
              <a:avLst/>
              <a:gdLst/>
              <a:ahLst/>
              <a:cxnLst/>
              <a:rect l="l" t="t" r="r" b="b"/>
              <a:pathLst>
                <a:path w="230138" h="228700">
                  <a:moveTo>
                    <a:pt x="0" y="0"/>
                  </a:moveTo>
                  <a:lnTo>
                    <a:pt x="230138" y="0"/>
                  </a:lnTo>
                  <a:lnTo>
                    <a:pt x="230138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>
              <a:off x="548008" y="0"/>
              <a:ext cx="228700" cy="228700"/>
            </a:xfrm>
            <a:custGeom>
              <a:avLst/>
              <a:gdLst/>
              <a:ahLst/>
              <a:cxnLst/>
              <a:rect l="l" t="t" r="r" b="b"/>
              <a:pathLst>
                <a:path w="228700" h="228700">
                  <a:moveTo>
                    <a:pt x="0" y="0"/>
                  </a:moveTo>
                  <a:lnTo>
                    <a:pt x="228700" y="0"/>
                  </a:lnTo>
                  <a:lnTo>
                    <a:pt x="228700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274351" y="0"/>
              <a:ext cx="228700" cy="228700"/>
            </a:xfrm>
            <a:custGeom>
              <a:avLst/>
              <a:gdLst/>
              <a:ahLst/>
              <a:cxnLst/>
              <a:rect l="l" t="t" r="r" b="b"/>
              <a:pathLst>
                <a:path w="228700" h="228700">
                  <a:moveTo>
                    <a:pt x="0" y="0"/>
                  </a:moveTo>
                  <a:lnTo>
                    <a:pt x="228700" y="0"/>
                  </a:lnTo>
                  <a:lnTo>
                    <a:pt x="228700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4" name="TextBox 84"/>
          <p:cNvSpPr txBox="1"/>
          <p:nvPr/>
        </p:nvSpPr>
        <p:spPr>
          <a:xfrm>
            <a:off x="7998758" y="6549276"/>
            <a:ext cx="1671415" cy="18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5"/>
              </a:lnSpc>
              <a:spcBef>
                <a:spcPct val="0"/>
              </a:spcBef>
            </a:pPr>
            <a:r>
              <a:rPr lang="en-US" sz="1068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www.inserr.fr</a:t>
            </a:r>
          </a:p>
        </p:txBody>
      </p: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E1751BFC-3B9D-650C-8841-C4A54F3E1FD8}"/>
              </a:ext>
            </a:extLst>
          </p:cNvPr>
          <p:cNvGrpSpPr/>
          <p:nvPr/>
        </p:nvGrpSpPr>
        <p:grpSpPr>
          <a:xfrm>
            <a:off x="1460017" y="3718496"/>
            <a:ext cx="4452079" cy="527602"/>
            <a:chOff x="1460017" y="3718496"/>
            <a:chExt cx="4452079" cy="527602"/>
          </a:xfrm>
        </p:grpSpPr>
        <p:sp>
          <p:nvSpPr>
            <p:cNvPr id="5" name="AutoShape 5"/>
            <p:cNvSpPr/>
            <p:nvPr/>
          </p:nvSpPr>
          <p:spPr>
            <a:xfrm flipV="1">
              <a:off x="1460017" y="3956332"/>
              <a:ext cx="4452079" cy="16309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AutoShape 4"/>
            <p:cNvSpPr/>
            <p:nvPr/>
          </p:nvSpPr>
          <p:spPr>
            <a:xfrm flipH="1">
              <a:off x="4608027" y="3719356"/>
              <a:ext cx="0" cy="236976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3657600" y="3968185"/>
              <a:ext cx="0" cy="277913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4" name="AutoShape 15">
              <a:extLst>
                <a:ext uri="{FF2B5EF4-FFF2-40B4-BE49-F238E27FC236}">
                  <a16:creationId xmlns:a16="http://schemas.microsoft.com/office/drawing/2014/main" id="{93159CED-452A-F2FD-1776-B66F8EC4C4F9}"/>
                </a:ext>
              </a:extLst>
            </p:cNvPr>
            <p:cNvSpPr/>
            <p:nvPr/>
          </p:nvSpPr>
          <p:spPr>
            <a:xfrm flipH="1">
              <a:off x="1460017" y="3968185"/>
              <a:ext cx="0" cy="266061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5" name="AutoShape 15">
              <a:extLst>
                <a:ext uri="{FF2B5EF4-FFF2-40B4-BE49-F238E27FC236}">
                  <a16:creationId xmlns:a16="http://schemas.microsoft.com/office/drawing/2014/main" id="{D255F683-56C3-40E9-399A-5E00ECABDB34}"/>
                </a:ext>
              </a:extLst>
            </p:cNvPr>
            <p:cNvSpPr/>
            <p:nvPr/>
          </p:nvSpPr>
          <p:spPr>
            <a:xfrm>
              <a:off x="5906800" y="3956332"/>
              <a:ext cx="0" cy="277913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C486CC77-0878-2A96-8CF0-88D5A5EC7F06}"/>
                </a:ext>
              </a:extLst>
            </p:cNvPr>
            <p:cNvSpPr/>
            <p:nvPr/>
          </p:nvSpPr>
          <p:spPr>
            <a:xfrm>
              <a:off x="4572092" y="3718496"/>
              <a:ext cx="71870" cy="71870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5BAD6CCA-6B32-8209-C175-4456AFCF6154}"/>
              </a:ext>
            </a:extLst>
          </p:cNvPr>
          <p:cNvGrpSpPr/>
          <p:nvPr/>
        </p:nvGrpSpPr>
        <p:grpSpPr>
          <a:xfrm>
            <a:off x="4671332" y="3718676"/>
            <a:ext cx="4015468" cy="515391"/>
            <a:chOff x="4671332" y="3718676"/>
            <a:chExt cx="4015468" cy="515391"/>
          </a:xfrm>
        </p:grpSpPr>
        <p:sp>
          <p:nvSpPr>
            <p:cNvPr id="71" name="AutoShape 71"/>
            <p:cNvSpPr/>
            <p:nvPr/>
          </p:nvSpPr>
          <p:spPr>
            <a:xfrm flipH="1">
              <a:off x="4711240" y="3718676"/>
              <a:ext cx="0" cy="197048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5" name="AutoShape 5">
              <a:extLst>
                <a:ext uri="{FF2B5EF4-FFF2-40B4-BE49-F238E27FC236}">
                  <a16:creationId xmlns:a16="http://schemas.microsoft.com/office/drawing/2014/main" id="{1D2B4291-BD5F-8B60-0E40-03C6DD10D3CA}"/>
                </a:ext>
              </a:extLst>
            </p:cNvPr>
            <p:cNvSpPr/>
            <p:nvPr/>
          </p:nvSpPr>
          <p:spPr>
            <a:xfrm flipV="1">
              <a:off x="4711240" y="3901344"/>
              <a:ext cx="3975560" cy="1438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3" name="AutoShape 15">
              <a:extLst>
                <a:ext uri="{FF2B5EF4-FFF2-40B4-BE49-F238E27FC236}">
                  <a16:creationId xmlns:a16="http://schemas.microsoft.com/office/drawing/2014/main" id="{85BB0981-5F31-992E-9C08-D16931E92AA5}"/>
                </a:ext>
              </a:extLst>
            </p:cNvPr>
            <p:cNvSpPr/>
            <p:nvPr/>
          </p:nvSpPr>
          <p:spPr>
            <a:xfrm>
              <a:off x="8686800" y="3901344"/>
              <a:ext cx="0" cy="332723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6E64E4D6-A295-7DB1-09E8-717D40E8C8D9}"/>
                </a:ext>
              </a:extLst>
            </p:cNvPr>
            <p:cNvSpPr/>
            <p:nvPr/>
          </p:nvSpPr>
          <p:spPr>
            <a:xfrm>
              <a:off x="4671332" y="3719356"/>
              <a:ext cx="71870" cy="71870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sp>
        <p:nvSpPr>
          <p:cNvPr id="72" name="TextBox 77">
            <a:extLst>
              <a:ext uri="{FF2B5EF4-FFF2-40B4-BE49-F238E27FC236}">
                <a16:creationId xmlns:a16="http://schemas.microsoft.com/office/drawing/2014/main" id="{F5F4BCDB-6C42-D845-AEB8-7D0F23CF30FD}"/>
              </a:ext>
            </a:extLst>
          </p:cNvPr>
          <p:cNvSpPr txBox="1"/>
          <p:nvPr/>
        </p:nvSpPr>
        <p:spPr>
          <a:xfrm>
            <a:off x="7835859" y="3545738"/>
            <a:ext cx="1794487" cy="2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5"/>
              </a:lnSpc>
            </a:pPr>
            <a:r>
              <a:rPr lang="en-US" sz="1135" b="1" dirty="0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SERVICE </a:t>
            </a:r>
          </a:p>
          <a:p>
            <a:pPr>
              <a:lnSpc>
                <a:spcPts val="1122"/>
              </a:lnSpc>
            </a:pPr>
            <a:r>
              <a:rPr lang="en-US" sz="940" dirty="0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Chargé de mission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734" b="-481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11281" y="1333905"/>
            <a:ext cx="2231452" cy="4450972"/>
          </a:xfrm>
          <a:custGeom>
            <a:avLst/>
            <a:gdLst/>
            <a:ahLst/>
            <a:cxnLst/>
            <a:rect l="l" t="t" r="r" b="b"/>
            <a:pathLst>
              <a:path w="2231452" h="4450972">
                <a:moveTo>
                  <a:pt x="0" y="0"/>
                </a:moveTo>
                <a:lnTo>
                  <a:pt x="2231452" y="0"/>
                </a:lnTo>
                <a:lnTo>
                  <a:pt x="2231452" y="4450971"/>
                </a:lnTo>
                <a:lnTo>
                  <a:pt x="0" y="4450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1DD335B-C146-C39A-524B-F257DBE79E68}"/>
              </a:ext>
            </a:extLst>
          </p:cNvPr>
          <p:cNvGrpSpPr/>
          <p:nvPr/>
        </p:nvGrpSpPr>
        <p:grpSpPr>
          <a:xfrm>
            <a:off x="2476528" y="2454193"/>
            <a:ext cx="1690308" cy="794507"/>
            <a:chOff x="2476528" y="2454193"/>
            <a:chExt cx="1690308" cy="794507"/>
          </a:xfrm>
        </p:grpSpPr>
        <p:grpSp>
          <p:nvGrpSpPr>
            <p:cNvPr id="5" name="Group 5"/>
            <p:cNvGrpSpPr/>
            <p:nvPr/>
          </p:nvGrpSpPr>
          <p:grpSpPr>
            <a:xfrm>
              <a:off x="2476528" y="2506014"/>
              <a:ext cx="1690308" cy="742686"/>
              <a:chOff x="0" y="0"/>
              <a:chExt cx="861390" cy="37847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524202" y="2454193"/>
              <a:ext cx="1594960" cy="742686"/>
              <a:chOff x="0" y="0"/>
              <a:chExt cx="812800" cy="37847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574535" y="2615862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Fabienne DENIMAL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2524202" y="2823731"/>
              <a:ext cx="1594960" cy="245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Responsable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des formations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institutionnelles</a:t>
              </a:r>
              <a:endParaRPr lang="en-US" sz="797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AFDC598-131D-CF4A-AC2D-EA0B4173C63A}"/>
              </a:ext>
            </a:extLst>
          </p:cNvPr>
          <p:cNvGrpSpPr/>
          <p:nvPr/>
        </p:nvGrpSpPr>
        <p:grpSpPr>
          <a:xfrm>
            <a:off x="2476528" y="3507569"/>
            <a:ext cx="1690308" cy="794507"/>
            <a:chOff x="2476528" y="3507569"/>
            <a:chExt cx="1690308" cy="794507"/>
          </a:xfrm>
        </p:grpSpPr>
        <p:grpSp>
          <p:nvGrpSpPr>
            <p:cNvPr id="11" name="Group 11"/>
            <p:cNvGrpSpPr/>
            <p:nvPr/>
          </p:nvGrpSpPr>
          <p:grpSpPr>
            <a:xfrm>
              <a:off x="2476528" y="3559390"/>
              <a:ext cx="1690308" cy="742686"/>
              <a:chOff x="0" y="0"/>
              <a:chExt cx="861390" cy="37847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524202" y="3507569"/>
              <a:ext cx="1594960" cy="742686"/>
              <a:chOff x="0" y="0"/>
              <a:chExt cx="812800" cy="37847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2574535" y="3610336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Sabrina PÉTILLOT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524202" y="3817681"/>
              <a:ext cx="1594960" cy="363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Assistante des formations institutionnelles</a:t>
              </a:r>
            </a:p>
            <a:p>
              <a:pPr algn="ctr">
                <a:lnSpc>
                  <a:spcPts val="956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Formations initiales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30E6D86-0DEE-9419-06EC-EBAB72078864}"/>
              </a:ext>
            </a:extLst>
          </p:cNvPr>
          <p:cNvGrpSpPr/>
          <p:nvPr/>
        </p:nvGrpSpPr>
        <p:grpSpPr>
          <a:xfrm>
            <a:off x="2476528" y="4560946"/>
            <a:ext cx="1690308" cy="794507"/>
            <a:chOff x="2476528" y="4560946"/>
            <a:chExt cx="1690308" cy="794507"/>
          </a:xfrm>
        </p:grpSpPr>
        <p:grpSp>
          <p:nvGrpSpPr>
            <p:cNvPr id="17" name="Group 17"/>
            <p:cNvGrpSpPr/>
            <p:nvPr/>
          </p:nvGrpSpPr>
          <p:grpSpPr>
            <a:xfrm>
              <a:off x="2476528" y="4612767"/>
              <a:ext cx="1690308" cy="742686"/>
              <a:chOff x="0" y="0"/>
              <a:chExt cx="861390" cy="37847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524202" y="4560946"/>
              <a:ext cx="1594960" cy="742686"/>
              <a:chOff x="0" y="0"/>
              <a:chExt cx="812800" cy="37847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574535" y="4662566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Sylvie PONVIENNE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524202" y="4869911"/>
              <a:ext cx="1594960" cy="363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Assistante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des formations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institutionnelles</a:t>
              </a:r>
              <a:endParaRPr lang="en-US" sz="797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  <a:p>
              <a:pPr algn="ctr">
                <a:lnSpc>
                  <a:spcPts val="956"/>
                </a:lnSpc>
              </a:pP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Formations continues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3FF9246-4D89-F33E-6FD5-68EAE8AA8BC0}"/>
              </a:ext>
            </a:extLst>
          </p:cNvPr>
          <p:cNvGrpSpPr/>
          <p:nvPr/>
        </p:nvGrpSpPr>
        <p:grpSpPr>
          <a:xfrm>
            <a:off x="2476528" y="5615843"/>
            <a:ext cx="1690308" cy="794507"/>
            <a:chOff x="2476528" y="5615843"/>
            <a:chExt cx="1690308" cy="794507"/>
          </a:xfrm>
        </p:grpSpPr>
        <p:grpSp>
          <p:nvGrpSpPr>
            <p:cNvPr id="23" name="Group 23"/>
            <p:cNvGrpSpPr/>
            <p:nvPr/>
          </p:nvGrpSpPr>
          <p:grpSpPr>
            <a:xfrm>
              <a:off x="2476528" y="5667664"/>
              <a:ext cx="1690308" cy="742686"/>
              <a:chOff x="0" y="0"/>
              <a:chExt cx="861390" cy="37847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524202" y="5615843"/>
              <a:ext cx="1594960" cy="742686"/>
              <a:chOff x="0" y="0"/>
              <a:chExt cx="812800" cy="37847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2581622" y="5771712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Guillaume LOUISET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2524202" y="5979057"/>
              <a:ext cx="1594960" cy="245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Assistant des formations institutionnelles</a:t>
              </a:r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95EFF5EF-D284-5D89-83AC-B4C97F77209A}"/>
              </a:ext>
            </a:extLst>
          </p:cNvPr>
          <p:cNvGrpSpPr/>
          <p:nvPr/>
        </p:nvGrpSpPr>
        <p:grpSpPr>
          <a:xfrm>
            <a:off x="5723295" y="2443343"/>
            <a:ext cx="1690308" cy="794508"/>
            <a:chOff x="5723295" y="2443343"/>
            <a:chExt cx="1690308" cy="794508"/>
          </a:xfrm>
        </p:grpSpPr>
        <p:grpSp>
          <p:nvGrpSpPr>
            <p:cNvPr id="39" name="Group 39"/>
            <p:cNvGrpSpPr/>
            <p:nvPr/>
          </p:nvGrpSpPr>
          <p:grpSpPr>
            <a:xfrm>
              <a:off x="5723295" y="2495165"/>
              <a:ext cx="1690308" cy="742686"/>
              <a:chOff x="0" y="0"/>
              <a:chExt cx="861390" cy="37847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5770969" y="2443343"/>
              <a:ext cx="1594960" cy="742686"/>
              <a:chOff x="0" y="0"/>
              <a:chExt cx="812800" cy="37847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5830332" y="2453785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Céline BORDET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5770967" y="2657128"/>
              <a:ext cx="1599609" cy="490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 formation</a:t>
              </a:r>
            </a:p>
            <a:p>
              <a:pPr algn="ctr"/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Responsable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des formations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réglementées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: "Animateurs de stage de SSR", "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Psychologues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"</a:t>
              </a:r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EACF1649-7658-B15D-9F98-44283A268955}"/>
              </a:ext>
            </a:extLst>
          </p:cNvPr>
          <p:cNvGrpSpPr/>
          <p:nvPr/>
        </p:nvGrpSpPr>
        <p:grpSpPr>
          <a:xfrm>
            <a:off x="5723295" y="3496720"/>
            <a:ext cx="1690308" cy="794507"/>
            <a:chOff x="5723295" y="3496720"/>
            <a:chExt cx="1690308" cy="794507"/>
          </a:xfrm>
        </p:grpSpPr>
        <p:grpSp>
          <p:nvGrpSpPr>
            <p:cNvPr id="45" name="Group 45"/>
            <p:cNvGrpSpPr/>
            <p:nvPr/>
          </p:nvGrpSpPr>
          <p:grpSpPr>
            <a:xfrm>
              <a:off x="5723295" y="3548541"/>
              <a:ext cx="1690308" cy="742686"/>
              <a:chOff x="0" y="0"/>
              <a:chExt cx="861390" cy="37847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5770969" y="3496720"/>
              <a:ext cx="1594960" cy="742686"/>
              <a:chOff x="0" y="0"/>
              <a:chExt cx="812800" cy="37847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5821881" y="3579541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Cécile FAVIER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5778483" y="3785938"/>
              <a:ext cx="1592095" cy="363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Chargée de formation</a:t>
              </a:r>
            </a:p>
            <a:p>
              <a:pPr algn="ctr">
                <a:lnSpc>
                  <a:spcPts val="956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Responsable des formations réglementées : "Médecins agréés"</a:t>
              </a: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8D4DC130-77FC-F987-E268-93AECAA26BF8}"/>
              </a:ext>
            </a:extLst>
          </p:cNvPr>
          <p:cNvGrpSpPr/>
          <p:nvPr/>
        </p:nvGrpSpPr>
        <p:grpSpPr>
          <a:xfrm>
            <a:off x="5723295" y="4550096"/>
            <a:ext cx="1690308" cy="794507"/>
            <a:chOff x="5723295" y="4550096"/>
            <a:chExt cx="1690308" cy="794507"/>
          </a:xfrm>
        </p:grpSpPr>
        <p:grpSp>
          <p:nvGrpSpPr>
            <p:cNvPr id="51" name="Group 51"/>
            <p:cNvGrpSpPr/>
            <p:nvPr/>
          </p:nvGrpSpPr>
          <p:grpSpPr>
            <a:xfrm>
              <a:off x="5723295" y="4601917"/>
              <a:ext cx="1690308" cy="742686"/>
              <a:chOff x="0" y="0"/>
              <a:chExt cx="861390" cy="37847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5770969" y="4550096"/>
              <a:ext cx="1594960" cy="742686"/>
              <a:chOff x="0" y="0"/>
              <a:chExt cx="812800" cy="378476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5821881" y="4643966"/>
              <a:ext cx="149313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Alexis CAYOT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5778483" y="4851835"/>
              <a:ext cx="1592095" cy="340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Formateur-concepteur</a:t>
              </a:r>
            </a:p>
            <a:p>
              <a:pPr algn="ctr">
                <a:lnSpc>
                  <a:spcPts val="797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Formations post-permis </a:t>
              </a:r>
            </a:p>
            <a:p>
              <a:pPr algn="ctr">
                <a:lnSpc>
                  <a:spcPts val="797"/>
                </a:lnSpc>
              </a:pPr>
              <a:r>
                <a:rPr lang="en-US" sz="797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et réglementées</a:t>
              </a:r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0B3F12F4-68DA-B763-DB8F-0688E3839543}"/>
              </a:ext>
            </a:extLst>
          </p:cNvPr>
          <p:cNvGrpSpPr/>
          <p:nvPr/>
        </p:nvGrpSpPr>
        <p:grpSpPr>
          <a:xfrm>
            <a:off x="5725188" y="5604994"/>
            <a:ext cx="1690308" cy="794507"/>
            <a:chOff x="5725188" y="5604994"/>
            <a:chExt cx="1690308" cy="794507"/>
          </a:xfrm>
        </p:grpSpPr>
        <p:grpSp>
          <p:nvGrpSpPr>
            <p:cNvPr id="57" name="Group 57"/>
            <p:cNvGrpSpPr/>
            <p:nvPr/>
          </p:nvGrpSpPr>
          <p:grpSpPr>
            <a:xfrm>
              <a:off x="5725188" y="5656815"/>
              <a:ext cx="1690308" cy="742686"/>
              <a:chOff x="0" y="0"/>
              <a:chExt cx="861390" cy="378476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802" y="0"/>
                    </a:moveTo>
                    <a:lnTo>
                      <a:pt x="815588" y="0"/>
                    </a:lnTo>
                    <a:cubicBezTo>
                      <a:pt x="840883" y="0"/>
                      <a:pt x="861389" y="20506"/>
                      <a:pt x="861389" y="45802"/>
                    </a:cubicBezTo>
                    <a:lnTo>
                      <a:pt x="861389" y="332675"/>
                    </a:lnTo>
                    <a:cubicBezTo>
                      <a:pt x="861389" y="357970"/>
                      <a:pt x="840883" y="378476"/>
                      <a:pt x="815588" y="378476"/>
                    </a:cubicBezTo>
                    <a:lnTo>
                      <a:pt x="45802" y="378476"/>
                    </a:lnTo>
                    <a:cubicBezTo>
                      <a:pt x="20506" y="378476"/>
                      <a:pt x="0" y="357970"/>
                      <a:pt x="0" y="332675"/>
                    </a:cubicBezTo>
                    <a:lnTo>
                      <a:pt x="0" y="45802"/>
                    </a:lnTo>
                    <a:cubicBezTo>
                      <a:pt x="0" y="20506"/>
                      <a:pt x="20506" y="0"/>
                      <a:pt x="45802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5772861" y="5604994"/>
              <a:ext cx="1594960" cy="742686"/>
              <a:chOff x="0" y="0"/>
              <a:chExt cx="812800" cy="37847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270" y="0"/>
                    </a:moveTo>
                    <a:lnTo>
                      <a:pt x="788530" y="0"/>
                    </a:lnTo>
                    <a:cubicBezTo>
                      <a:pt x="801934" y="0"/>
                      <a:pt x="812800" y="10866"/>
                      <a:pt x="812800" y="24270"/>
                    </a:cubicBezTo>
                    <a:lnTo>
                      <a:pt x="812800" y="354206"/>
                    </a:lnTo>
                    <a:cubicBezTo>
                      <a:pt x="812800" y="367610"/>
                      <a:pt x="801934" y="378476"/>
                      <a:pt x="788530" y="378476"/>
                    </a:cubicBezTo>
                    <a:lnTo>
                      <a:pt x="24270" y="378476"/>
                    </a:lnTo>
                    <a:cubicBezTo>
                      <a:pt x="10866" y="378476"/>
                      <a:pt x="0" y="367610"/>
                      <a:pt x="0" y="354206"/>
                    </a:cubicBezTo>
                    <a:lnTo>
                      <a:pt x="0" y="24270"/>
                    </a:lnTo>
                    <a:cubicBezTo>
                      <a:pt x="0" y="10866"/>
                      <a:pt x="10866" y="0"/>
                      <a:pt x="2427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5778483" y="5676422"/>
              <a:ext cx="1592095" cy="2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4"/>
                </a:lnSpc>
                <a:spcBef>
                  <a:spcPct val="0"/>
                </a:spcBef>
              </a:pPr>
              <a:r>
                <a:rPr lang="en-US" sz="1210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Marina DE MIRANDA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5778483" y="5883906"/>
              <a:ext cx="1592095" cy="378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"/>
                </a:lnSpc>
              </a:pP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 formation</a:t>
              </a:r>
            </a:p>
            <a:p>
              <a:pPr algn="ctr">
                <a:lnSpc>
                  <a:spcPts val="956"/>
                </a:lnSpc>
              </a:pP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Responsable</a:t>
              </a: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des formations</a:t>
              </a:r>
            </a:p>
            <a:p>
              <a:pPr algn="ctr">
                <a:lnSpc>
                  <a:spcPts val="956"/>
                </a:lnSpc>
              </a:pPr>
              <a:r>
                <a:rPr lang="en-US" sz="797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post-</a:t>
              </a:r>
              <a:r>
                <a:rPr lang="en-US" sz="797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permis</a:t>
              </a:r>
              <a:endParaRPr lang="en-US" sz="797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0" y="6555105"/>
            <a:ext cx="9753600" cy="21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r>
              <a:rPr lang="en-US" sz="1268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2/3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37E5547-CCBA-FCE8-7782-C547DBA2CE51}"/>
              </a:ext>
            </a:extLst>
          </p:cNvPr>
          <p:cNvGrpSpPr/>
          <p:nvPr/>
        </p:nvGrpSpPr>
        <p:grpSpPr>
          <a:xfrm>
            <a:off x="2476528" y="1392965"/>
            <a:ext cx="1690308" cy="794507"/>
            <a:chOff x="2476528" y="1392965"/>
            <a:chExt cx="1690308" cy="794507"/>
          </a:xfrm>
        </p:grpSpPr>
        <p:grpSp>
          <p:nvGrpSpPr>
            <p:cNvPr id="80" name="Group 80"/>
            <p:cNvGrpSpPr/>
            <p:nvPr/>
          </p:nvGrpSpPr>
          <p:grpSpPr>
            <a:xfrm>
              <a:off x="2476528" y="1392965"/>
              <a:ext cx="1690308" cy="794507"/>
              <a:chOff x="0" y="0"/>
              <a:chExt cx="2253744" cy="1059342"/>
            </a:xfrm>
          </p:grpSpPr>
          <p:grpSp>
            <p:nvGrpSpPr>
              <p:cNvPr id="81" name="Group 81"/>
              <p:cNvGrpSpPr/>
              <p:nvPr/>
            </p:nvGrpSpPr>
            <p:grpSpPr>
              <a:xfrm>
                <a:off x="0" y="69095"/>
                <a:ext cx="2253744" cy="990247"/>
                <a:chOff x="0" y="0"/>
                <a:chExt cx="861390" cy="378476"/>
              </a:xfrm>
            </p:grpSpPr>
            <p:sp>
              <p:nvSpPr>
                <p:cNvPr id="82" name="Freeform 82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45802" y="0"/>
                      </a:moveTo>
                      <a:lnTo>
                        <a:pt x="815588" y="0"/>
                      </a:lnTo>
                      <a:cubicBezTo>
                        <a:pt x="840883" y="0"/>
                        <a:pt x="861389" y="20506"/>
                        <a:pt x="861389" y="45802"/>
                      </a:cubicBezTo>
                      <a:lnTo>
                        <a:pt x="861389" y="332675"/>
                      </a:lnTo>
                      <a:cubicBezTo>
                        <a:pt x="861389" y="357970"/>
                        <a:pt x="840883" y="378476"/>
                        <a:pt x="815588" y="378476"/>
                      </a:cubicBezTo>
                      <a:lnTo>
                        <a:pt x="45802" y="378476"/>
                      </a:lnTo>
                      <a:cubicBezTo>
                        <a:pt x="20506" y="378476"/>
                        <a:pt x="0" y="357970"/>
                        <a:pt x="0" y="332675"/>
                      </a:cubicBezTo>
                      <a:lnTo>
                        <a:pt x="0" y="45802"/>
                      </a:lnTo>
                      <a:cubicBezTo>
                        <a:pt x="0" y="20506"/>
                        <a:pt x="20506" y="0"/>
                        <a:pt x="45802" y="0"/>
                      </a:cubicBezTo>
                      <a:close/>
                    </a:path>
                  </a:pathLst>
                </a:custGeom>
                <a:solidFill>
                  <a:srgbClr val="346788"/>
                </a:solidFill>
              </p:spPr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84" name="Group 84"/>
              <p:cNvGrpSpPr/>
              <p:nvPr/>
            </p:nvGrpSpPr>
            <p:grpSpPr>
              <a:xfrm>
                <a:off x="63565" y="0"/>
                <a:ext cx="2126614" cy="990247"/>
                <a:chOff x="0" y="0"/>
                <a:chExt cx="812800" cy="378476"/>
              </a:xfrm>
            </p:grpSpPr>
            <p:sp>
              <p:nvSpPr>
                <p:cNvPr id="85" name="Freeform 85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4270" y="0"/>
                      </a:moveTo>
                      <a:lnTo>
                        <a:pt x="788530" y="0"/>
                      </a:lnTo>
                      <a:cubicBezTo>
                        <a:pt x="801934" y="0"/>
                        <a:pt x="812800" y="10866"/>
                        <a:pt x="812800" y="24270"/>
                      </a:cubicBezTo>
                      <a:lnTo>
                        <a:pt x="812800" y="354206"/>
                      </a:lnTo>
                      <a:cubicBezTo>
                        <a:pt x="812800" y="367610"/>
                        <a:pt x="801934" y="378476"/>
                        <a:pt x="788530" y="378476"/>
                      </a:cubicBezTo>
                      <a:lnTo>
                        <a:pt x="24270" y="378476"/>
                      </a:lnTo>
                      <a:cubicBezTo>
                        <a:pt x="10866" y="378476"/>
                        <a:pt x="0" y="367610"/>
                        <a:pt x="0" y="354206"/>
                      </a:cubicBezTo>
                      <a:lnTo>
                        <a:pt x="0" y="24270"/>
                      </a:lnTo>
                      <a:cubicBezTo>
                        <a:pt x="0" y="10866"/>
                        <a:pt x="10866" y="0"/>
                        <a:pt x="242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87" name="Freeform 87"/>
              <p:cNvSpPr/>
              <p:nvPr/>
            </p:nvSpPr>
            <p:spPr>
              <a:xfrm flipH="1">
                <a:off x="63565" y="56393"/>
                <a:ext cx="447085" cy="891780"/>
              </a:xfrm>
              <a:custGeom>
                <a:avLst/>
                <a:gdLst/>
                <a:ahLst/>
                <a:cxnLst/>
                <a:rect l="l" t="t" r="r" b="b"/>
                <a:pathLst>
                  <a:path w="447085" h="891780">
                    <a:moveTo>
                      <a:pt x="447085" y="0"/>
                    </a:moveTo>
                    <a:lnTo>
                      <a:pt x="0" y="0"/>
                    </a:lnTo>
                    <a:lnTo>
                      <a:pt x="0" y="891780"/>
                    </a:lnTo>
                    <a:lnTo>
                      <a:pt x="447085" y="891780"/>
                    </a:lnTo>
                    <a:lnTo>
                      <a:pt x="447085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88" name="TextBox 88"/>
            <p:cNvSpPr txBox="1"/>
            <p:nvPr/>
          </p:nvSpPr>
          <p:spPr>
            <a:xfrm>
              <a:off x="2476528" y="1455060"/>
              <a:ext cx="1671415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Camal BOUDAÏR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2476528" y="1672894"/>
              <a:ext cx="1674303" cy="40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2"/>
                </a:lnSpc>
              </a:pPr>
              <a:r>
                <a:rPr lang="en-US" sz="83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Directeur des formations institutionnelles </a:t>
              </a:r>
            </a:p>
            <a:p>
              <a:pPr algn="ctr">
                <a:lnSpc>
                  <a:spcPts val="1253"/>
                </a:lnSpc>
              </a:pPr>
              <a:r>
                <a:rPr lang="en-US" sz="83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Adjoint au Directeur Général</a:t>
              </a:r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2524202" y="945022"/>
            <a:ext cx="179448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2"/>
              </a:lnSpc>
            </a:pPr>
            <a:r>
              <a:rPr lang="en-US" sz="1135" b="1" dirty="0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DIRECTION</a:t>
            </a:r>
          </a:p>
          <a:p>
            <a:pPr algn="l">
              <a:lnSpc>
                <a:spcPts val="1122"/>
              </a:lnSpc>
            </a:pPr>
            <a:r>
              <a:rPr lang="en-US" sz="935" dirty="0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Formations </a:t>
            </a:r>
            <a:r>
              <a:rPr lang="en-US" sz="935" dirty="0" err="1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Institutionnelles</a:t>
            </a:r>
            <a:endParaRPr lang="en-US" sz="935" dirty="0">
              <a:solidFill>
                <a:srgbClr val="2E3743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0EE5F0D3-72E7-140C-E0EA-B0436DBEDDAF}"/>
              </a:ext>
            </a:extLst>
          </p:cNvPr>
          <p:cNvGrpSpPr/>
          <p:nvPr/>
        </p:nvGrpSpPr>
        <p:grpSpPr>
          <a:xfrm>
            <a:off x="5723295" y="1392965"/>
            <a:ext cx="1692201" cy="794505"/>
            <a:chOff x="5723295" y="1392965"/>
            <a:chExt cx="1692201" cy="794505"/>
          </a:xfrm>
        </p:grpSpPr>
        <p:grpSp>
          <p:nvGrpSpPr>
            <p:cNvPr id="89" name="Group 89"/>
            <p:cNvGrpSpPr/>
            <p:nvPr/>
          </p:nvGrpSpPr>
          <p:grpSpPr>
            <a:xfrm>
              <a:off x="5723295" y="1392965"/>
              <a:ext cx="1690308" cy="794505"/>
              <a:chOff x="0" y="0"/>
              <a:chExt cx="2253744" cy="1059340"/>
            </a:xfrm>
          </p:grpSpPr>
          <p:grpSp>
            <p:nvGrpSpPr>
              <p:cNvPr id="90" name="Group 90"/>
              <p:cNvGrpSpPr/>
              <p:nvPr/>
            </p:nvGrpSpPr>
            <p:grpSpPr>
              <a:xfrm>
                <a:off x="0" y="69093"/>
                <a:ext cx="2253744" cy="990247"/>
                <a:chOff x="0" y="0"/>
                <a:chExt cx="861390" cy="378476"/>
              </a:xfrm>
            </p:grpSpPr>
            <p:sp>
              <p:nvSpPr>
                <p:cNvPr id="91" name="Freeform 91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45802" y="0"/>
                      </a:moveTo>
                      <a:lnTo>
                        <a:pt x="815588" y="0"/>
                      </a:lnTo>
                      <a:cubicBezTo>
                        <a:pt x="840883" y="0"/>
                        <a:pt x="861389" y="20506"/>
                        <a:pt x="861389" y="45802"/>
                      </a:cubicBezTo>
                      <a:lnTo>
                        <a:pt x="861389" y="332675"/>
                      </a:lnTo>
                      <a:cubicBezTo>
                        <a:pt x="861389" y="357970"/>
                        <a:pt x="840883" y="378476"/>
                        <a:pt x="815588" y="378476"/>
                      </a:cubicBezTo>
                      <a:lnTo>
                        <a:pt x="45802" y="378476"/>
                      </a:lnTo>
                      <a:cubicBezTo>
                        <a:pt x="20506" y="378476"/>
                        <a:pt x="0" y="357970"/>
                        <a:pt x="0" y="332675"/>
                      </a:cubicBezTo>
                      <a:lnTo>
                        <a:pt x="0" y="45802"/>
                      </a:lnTo>
                      <a:cubicBezTo>
                        <a:pt x="0" y="20506"/>
                        <a:pt x="20506" y="0"/>
                        <a:pt x="45802" y="0"/>
                      </a:cubicBezTo>
                      <a:close/>
                    </a:path>
                  </a:pathLst>
                </a:custGeom>
                <a:solidFill>
                  <a:srgbClr val="346788"/>
                </a:solidFill>
              </p:spPr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93" name="Group 93"/>
              <p:cNvGrpSpPr/>
              <p:nvPr/>
            </p:nvGrpSpPr>
            <p:grpSpPr>
              <a:xfrm>
                <a:off x="63565" y="0"/>
                <a:ext cx="2126614" cy="990247"/>
                <a:chOff x="0" y="0"/>
                <a:chExt cx="812800" cy="378476"/>
              </a:xfrm>
            </p:grpSpPr>
            <p:sp>
              <p:nvSpPr>
                <p:cNvPr id="94" name="Freeform 94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4270" y="0"/>
                      </a:moveTo>
                      <a:lnTo>
                        <a:pt x="788530" y="0"/>
                      </a:lnTo>
                      <a:cubicBezTo>
                        <a:pt x="801934" y="0"/>
                        <a:pt x="812800" y="10866"/>
                        <a:pt x="812800" y="24270"/>
                      </a:cubicBezTo>
                      <a:lnTo>
                        <a:pt x="812800" y="354206"/>
                      </a:lnTo>
                      <a:cubicBezTo>
                        <a:pt x="812800" y="367610"/>
                        <a:pt x="801934" y="378476"/>
                        <a:pt x="788530" y="378476"/>
                      </a:cubicBezTo>
                      <a:lnTo>
                        <a:pt x="24270" y="378476"/>
                      </a:lnTo>
                      <a:cubicBezTo>
                        <a:pt x="10866" y="378476"/>
                        <a:pt x="0" y="367610"/>
                        <a:pt x="0" y="354206"/>
                      </a:cubicBezTo>
                      <a:lnTo>
                        <a:pt x="0" y="24270"/>
                      </a:lnTo>
                      <a:cubicBezTo>
                        <a:pt x="0" y="10866"/>
                        <a:pt x="10866" y="0"/>
                        <a:pt x="242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96" name="Freeform 96"/>
              <p:cNvSpPr/>
              <p:nvPr/>
            </p:nvSpPr>
            <p:spPr>
              <a:xfrm flipH="1">
                <a:off x="66088" y="40185"/>
                <a:ext cx="451300" cy="900186"/>
              </a:xfrm>
              <a:custGeom>
                <a:avLst/>
                <a:gdLst/>
                <a:ahLst/>
                <a:cxnLst/>
                <a:rect l="l" t="t" r="r" b="b"/>
                <a:pathLst>
                  <a:path w="451300" h="900186">
                    <a:moveTo>
                      <a:pt x="451300" y="0"/>
                    </a:moveTo>
                    <a:lnTo>
                      <a:pt x="0" y="0"/>
                    </a:lnTo>
                    <a:lnTo>
                      <a:pt x="0" y="900186"/>
                    </a:lnTo>
                    <a:lnTo>
                      <a:pt x="451300" y="900186"/>
                    </a:lnTo>
                    <a:lnTo>
                      <a:pt x="4513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98" name="TextBox 98"/>
            <p:cNvSpPr txBox="1"/>
            <p:nvPr/>
          </p:nvSpPr>
          <p:spPr>
            <a:xfrm>
              <a:off x="5741193" y="1458586"/>
              <a:ext cx="1671415" cy="2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5"/>
                </a:lnSpc>
                <a:spcBef>
                  <a:spcPct val="0"/>
                </a:spcBef>
              </a:pPr>
              <a:r>
                <a:rPr lang="en-US" sz="1268" b="1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Nathalie BASSOT 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5741193" y="1681095"/>
              <a:ext cx="1674303" cy="40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2"/>
                </a:lnSpc>
              </a:pP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Directrice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des formations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réglementées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et post-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permis</a:t>
              </a:r>
              <a:endParaRPr lang="en-US" sz="83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  <a:p>
              <a:pPr algn="ctr">
                <a:lnSpc>
                  <a:spcPts val="1253"/>
                </a:lnSpc>
              </a:pP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Adjointe</a:t>
              </a:r>
              <a:r>
                <a:rPr lang="en-US" sz="83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au Directeur </a:t>
              </a:r>
              <a:r>
                <a:rPr lang="en-US" sz="83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Général</a:t>
              </a:r>
              <a:endParaRPr lang="en-US" sz="83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5723295" y="949321"/>
            <a:ext cx="244617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5"/>
              </a:lnSpc>
            </a:pPr>
            <a:r>
              <a:rPr lang="en-US" sz="1135" b="1" dirty="0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DIRECTION</a:t>
            </a:r>
          </a:p>
          <a:p>
            <a:pPr algn="l">
              <a:lnSpc>
                <a:spcPts val="1122"/>
              </a:lnSpc>
            </a:pPr>
            <a:r>
              <a:rPr lang="en-US" sz="935" dirty="0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Formations Post-</a:t>
            </a:r>
            <a:r>
              <a:rPr lang="en-US" sz="935" dirty="0" err="1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Permis</a:t>
            </a:r>
            <a:r>
              <a:rPr lang="en-US" sz="935" dirty="0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et </a:t>
            </a:r>
            <a:r>
              <a:rPr lang="en-US" sz="935" dirty="0" err="1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Réglementées</a:t>
            </a:r>
            <a:endParaRPr lang="en-US" sz="935" dirty="0">
              <a:solidFill>
                <a:srgbClr val="2E3743"/>
              </a:solidFill>
              <a:latin typeface="Roboto 2 Light"/>
              <a:ea typeface="Roboto 2 Light"/>
              <a:cs typeface="Roboto 2 Light"/>
              <a:sym typeface="Roboto 2 Light"/>
            </a:endParaRPr>
          </a:p>
        </p:txBody>
      </p:sp>
      <p:sp>
        <p:nvSpPr>
          <p:cNvPr id="102" name="Freeform 102"/>
          <p:cNvSpPr/>
          <p:nvPr/>
        </p:nvSpPr>
        <p:spPr>
          <a:xfrm>
            <a:off x="183135" y="600342"/>
            <a:ext cx="2025519" cy="506380"/>
          </a:xfrm>
          <a:custGeom>
            <a:avLst/>
            <a:gdLst/>
            <a:ahLst/>
            <a:cxnLst/>
            <a:rect l="l" t="t" r="r" b="b"/>
            <a:pathLst>
              <a:path w="2025519" h="506380">
                <a:moveTo>
                  <a:pt x="0" y="0"/>
                </a:moveTo>
                <a:lnTo>
                  <a:pt x="2025519" y="0"/>
                </a:lnTo>
                <a:lnTo>
                  <a:pt x="2025519" y="506379"/>
                </a:lnTo>
                <a:lnTo>
                  <a:pt x="0" y="506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3" name="TextBox 103"/>
          <p:cNvSpPr txBox="1"/>
          <p:nvPr/>
        </p:nvSpPr>
        <p:spPr>
          <a:xfrm>
            <a:off x="622866" y="6624965"/>
            <a:ext cx="1402653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Date de mise à jour : 23/09/2025</a:t>
            </a:r>
          </a:p>
        </p:txBody>
      </p:sp>
      <p:sp>
        <p:nvSpPr>
          <p:cNvPr id="104" name="AutoShape 104"/>
          <p:cNvSpPr/>
          <p:nvPr/>
        </p:nvSpPr>
        <p:spPr>
          <a:xfrm>
            <a:off x="691222" y="6861092"/>
            <a:ext cx="242603" cy="0"/>
          </a:xfrm>
          <a:prstGeom prst="line">
            <a:avLst/>
          </a:prstGeom>
          <a:ln w="9525" cap="flat">
            <a:solidFill>
              <a:srgbClr val="58657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5" name="TextBox 105"/>
          <p:cNvSpPr txBox="1"/>
          <p:nvPr/>
        </p:nvSpPr>
        <p:spPr>
          <a:xfrm>
            <a:off x="1009943" y="6807765"/>
            <a:ext cx="140265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Liens hiérarchiques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7998758" y="6770567"/>
            <a:ext cx="582531" cy="171525"/>
            <a:chOff x="0" y="0"/>
            <a:chExt cx="776708" cy="2287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30138" cy="228700"/>
            </a:xfrm>
            <a:custGeom>
              <a:avLst/>
              <a:gdLst/>
              <a:ahLst/>
              <a:cxnLst/>
              <a:rect l="l" t="t" r="r" b="b"/>
              <a:pathLst>
                <a:path w="230138" h="228700">
                  <a:moveTo>
                    <a:pt x="0" y="0"/>
                  </a:moveTo>
                  <a:lnTo>
                    <a:pt x="230138" y="0"/>
                  </a:lnTo>
                  <a:lnTo>
                    <a:pt x="230138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8" name="Freeform 108"/>
            <p:cNvSpPr/>
            <p:nvPr/>
          </p:nvSpPr>
          <p:spPr>
            <a:xfrm>
              <a:off x="548008" y="0"/>
              <a:ext cx="228700" cy="228700"/>
            </a:xfrm>
            <a:custGeom>
              <a:avLst/>
              <a:gdLst/>
              <a:ahLst/>
              <a:cxnLst/>
              <a:rect l="l" t="t" r="r" b="b"/>
              <a:pathLst>
                <a:path w="228700" h="228700">
                  <a:moveTo>
                    <a:pt x="0" y="0"/>
                  </a:moveTo>
                  <a:lnTo>
                    <a:pt x="228700" y="0"/>
                  </a:lnTo>
                  <a:lnTo>
                    <a:pt x="228700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9" name="Freeform 109"/>
            <p:cNvSpPr/>
            <p:nvPr/>
          </p:nvSpPr>
          <p:spPr>
            <a:xfrm>
              <a:off x="274351" y="0"/>
              <a:ext cx="228700" cy="228700"/>
            </a:xfrm>
            <a:custGeom>
              <a:avLst/>
              <a:gdLst/>
              <a:ahLst/>
              <a:cxnLst/>
              <a:rect l="l" t="t" r="r" b="b"/>
              <a:pathLst>
                <a:path w="228700" h="228700">
                  <a:moveTo>
                    <a:pt x="0" y="0"/>
                  </a:moveTo>
                  <a:lnTo>
                    <a:pt x="228700" y="0"/>
                  </a:lnTo>
                  <a:lnTo>
                    <a:pt x="228700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0" name="TextBox 110"/>
          <p:cNvSpPr txBox="1"/>
          <p:nvPr/>
        </p:nvSpPr>
        <p:spPr>
          <a:xfrm>
            <a:off x="7998758" y="6549276"/>
            <a:ext cx="1671415" cy="18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5"/>
              </a:lnSpc>
              <a:spcBef>
                <a:spcPct val="0"/>
              </a:spcBef>
            </a:pPr>
            <a:r>
              <a:rPr lang="en-US" sz="1068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www.inserr.fr</a:t>
            </a:r>
          </a:p>
        </p:txBody>
      </p: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C59D5D9D-C993-C49F-08D7-1BA3AD30D8D7}"/>
              </a:ext>
            </a:extLst>
          </p:cNvPr>
          <p:cNvGrpSpPr/>
          <p:nvPr/>
        </p:nvGrpSpPr>
        <p:grpSpPr>
          <a:xfrm>
            <a:off x="2233068" y="1773964"/>
            <a:ext cx="243460" cy="4265042"/>
            <a:chOff x="2233068" y="1773964"/>
            <a:chExt cx="243460" cy="4265042"/>
          </a:xfrm>
        </p:grpSpPr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2AE39BF8-AF96-E679-324E-8FC177E929AE}"/>
                </a:ext>
              </a:extLst>
            </p:cNvPr>
            <p:cNvGrpSpPr/>
            <p:nvPr/>
          </p:nvGrpSpPr>
          <p:grpSpPr>
            <a:xfrm>
              <a:off x="2233068" y="1809899"/>
              <a:ext cx="243460" cy="4229107"/>
              <a:chOff x="2233068" y="1809899"/>
              <a:chExt cx="243460" cy="4229107"/>
            </a:xfrm>
          </p:grpSpPr>
          <p:sp>
            <p:nvSpPr>
              <p:cNvPr id="4" name="AutoShape 4"/>
              <p:cNvSpPr/>
              <p:nvPr/>
            </p:nvSpPr>
            <p:spPr>
              <a:xfrm flipH="1" flipV="1">
                <a:off x="2233068" y="1809899"/>
                <a:ext cx="0" cy="4229107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9" name="AutoShape 29"/>
              <p:cNvSpPr/>
              <p:nvPr/>
            </p:nvSpPr>
            <p:spPr>
              <a:xfrm>
                <a:off x="2233925" y="2882782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0" name="AutoShape 30"/>
              <p:cNvSpPr/>
              <p:nvPr/>
            </p:nvSpPr>
            <p:spPr>
              <a:xfrm>
                <a:off x="2233925" y="3930733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1" name="AutoShape 31"/>
              <p:cNvSpPr/>
              <p:nvPr/>
            </p:nvSpPr>
            <p:spPr>
              <a:xfrm>
                <a:off x="2233925" y="4989534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2" name="AutoShape 32"/>
              <p:cNvSpPr/>
              <p:nvPr/>
            </p:nvSpPr>
            <p:spPr>
              <a:xfrm>
                <a:off x="2233925" y="6033582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1" name="AutoShape 29">
                <a:extLst>
                  <a:ext uri="{FF2B5EF4-FFF2-40B4-BE49-F238E27FC236}">
                    <a16:creationId xmlns:a16="http://schemas.microsoft.com/office/drawing/2014/main" id="{C019A11E-46DF-97BB-3B35-10F9F0ADF1C3}"/>
                  </a:ext>
                </a:extLst>
              </p:cNvPr>
              <p:cNvSpPr/>
              <p:nvPr/>
            </p:nvSpPr>
            <p:spPr>
              <a:xfrm>
                <a:off x="2233925" y="1814895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948EAEA2-EB08-4E24-A647-FEA8FC761DDF}"/>
                </a:ext>
              </a:extLst>
            </p:cNvPr>
            <p:cNvSpPr/>
            <p:nvPr/>
          </p:nvSpPr>
          <p:spPr>
            <a:xfrm>
              <a:off x="2404230" y="1773964"/>
              <a:ext cx="71870" cy="718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1C01A565-E4F7-10A3-054A-36F1FC3E12A3}"/>
              </a:ext>
            </a:extLst>
          </p:cNvPr>
          <p:cNvGrpSpPr/>
          <p:nvPr/>
        </p:nvGrpSpPr>
        <p:grpSpPr>
          <a:xfrm>
            <a:off x="5476034" y="1773964"/>
            <a:ext cx="249154" cy="4259618"/>
            <a:chOff x="5476034" y="1773964"/>
            <a:chExt cx="249154" cy="4259618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E89F811F-F1BF-D38D-E1EB-ADDA35CBA352}"/>
                </a:ext>
              </a:extLst>
            </p:cNvPr>
            <p:cNvGrpSpPr/>
            <p:nvPr/>
          </p:nvGrpSpPr>
          <p:grpSpPr>
            <a:xfrm>
              <a:off x="5476034" y="1804475"/>
              <a:ext cx="243460" cy="4229107"/>
              <a:chOff x="2233068" y="1809899"/>
              <a:chExt cx="243460" cy="4229107"/>
            </a:xfrm>
          </p:grpSpPr>
          <p:sp>
            <p:nvSpPr>
              <p:cNvPr id="117" name="AutoShape 4">
                <a:extLst>
                  <a:ext uri="{FF2B5EF4-FFF2-40B4-BE49-F238E27FC236}">
                    <a16:creationId xmlns:a16="http://schemas.microsoft.com/office/drawing/2014/main" id="{1E558713-89C5-AB84-59BB-1D85AC9CB0B3}"/>
                  </a:ext>
                </a:extLst>
              </p:cNvPr>
              <p:cNvSpPr/>
              <p:nvPr/>
            </p:nvSpPr>
            <p:spPr>
              <a:xfrm flipH="1" flipV="1">
                <a:off x="2233068" y="1809899"/>
                <a:ext cx="0" cy="4229107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8" name="AutoShape 29">
                <a:extLst>
                  <a:ext uri="{FF2B5EF4-FFF2-40B4-BE49-F238E27FC236}">
                    <a16:creationId xmlns:a16="http://schemas.microsoft.com/office/drawing/2014/main" id="{3D986AD3-A82F-528B-7F09-1EDCFB83B7C7}"/>
                  </a:ext>
                </a:extLst>
              </p:cNvPr>
              <p:cNvSpPr/>
              <p:nvPr/>
            </p:nvSpPr>
            <p:spPr>
              <a:xfrm>
                <a:off x="2233925" y="2882782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9" name="AutoShape 30">
                <a:extLst>
                  <a:ext uri="{FF2B5EF4-FFF2-40B4-BE49-F238E27FC236}">
                    <a16:creationId xmlns:a16="http://schemas.microsoft.com/office/drawing/2014/main" id="{79F7DA87-E57A-C7A8-82D9-1F9B2EE6057D}"/>
                  </a:ext>
                </a:extLst>
              </p:cNvPr>
              <p:cNvSpPr/>
              <p:nvPr/>
            </p:nvSpPr>
            <p:spPr>
              <a:xfrm>
                <a:off x="2233925" y="3930733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0" name="AutoShape 31">
                <a:extLst>
                  <a:ext uri="{FF2B5EF4-FFF2-40B4-BE49-F238E27FC236}">
                    <a16:creationId xmlns:a16="http://schemas.microsoft.com/office/drawing/2014/main" id="{F185C263-15E7-B828-A9A9-FD69DDAC728B}"/>
                  </a:ext>
                </a:extLst>
              </p:cNvPr>
              <p:cNvSpPr/>
              <p:nvPr/>
            </p:nvSpPr>
            <p:spPr>
              <a:xfrm>
                <a:off x="2233925" y="4989534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1" name="AutoShape 32">
                <a:extLst>
                  <a:ext uri="{FF2B5EF4-FFF2-40B4-BE49-F238E27FC236}">
                    <a16:creationId xmlns:a16="http://schemas.microsoft.com/office/drawing/2014/main" id="{48AF98D9-2D33-FBFF-6379-0B09F83C1A0C}"/>
                  </a:ext>
                </a:extLst>
              </p:cNvPr>
              <p:cNvSpPr/>
              <p:nvPr/>
            </p:nvSpPr>
            <p:spPr>
              <a:xfrm>
                <a:off x="2233925" y="6033582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2" name="AutoShape 29">
                <a:extLst>
                  <a:ext uri="{FF2B5EF4-FFF2-40B4-BE49-F238E27FC236}">
                    <a16:creationId xmlns:a16="http://schemas.microsoft.com/office/drawing/2014/main" id="{103ADBAD-23F7-2853-66B4-B774F70975FA}"/>
                  </a:ext>
                </a:extLst>
              </p:cNvPr>
              <p:cNvSpPr/>
              <p:nvPr/>
            </p:nvSpPr>
            <p:spPr>
              <a:xfrm>
                <a:off x="2233925" y="1814895"/>
                <a:ext cx="242603" cy="0"/>
              </a:xfrm>
              <a:prstGeom prst="line">
                <a:avLst/>
              </a:prstGeom>
              <a:ln w="9525" cap="flat">
                <a:solidFill>
                  <a:srgbClr val="58657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1533D418-6581-C8CD-FCC4-DC453866F26A}"/>
                </a:ext>
              </a:extLst>
            </p:cNvPr>
            <p:cNvSpPr/>
            <p:nvPr/>
          </p:nvSpPr>
          <p:spPr>
            <a:xfrm>
              <a:off x="5653318" y="1773964"/>
              <a:ext cx="71870" cy="718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734" b="-48179"/>
            </a:stretch>
          </a:blipFill>
        </p:spPr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DC468230-D495-AE47-DBF8-C92F5AFE9DB6}"/>
              </a:ext>
            </a:extLst>
          </p:cNvPr>
          <p:cNvGrpSpPr/>
          <p:nvPr/>
        </p:nvGrpSpPr>
        <p:grpSpPr>
          <a:xfrm>
            <a:off x="4054403" y="910724"/>
            <a:ext cx="1686354" cy="792648"/>
            <a:chOff x="3769063" y="250382"/>
            <a:chExt cx="1686354" cy="792648"/>
          </a:xfrm>
        </p:grpSpPr>
        <p:grpSp>
          <p:nvGrpSpPr>
            <p:cNvPr id="50" name="Group 50"/>
            <p:cNvGrpSpPr/>
            <p:nvPr/>
          </p:nvGrpSpPr>
          <p:grpSpPr>
            <a:xfrm>
              <a:off x="3769063" y="250382"/>
              <a:ext cx="1686354" cy="792648"/>
              <a:chOff x="0" y="0"/>
              <a:chExt cx="2248472" cy="1056864"/>
            </a:xfrm>
          </p:grpSpPr>
          <p:grpSp>
            <p:nvGrpSpPr>
              <p:cNvPr id="51" name="Group 51"/>
              <p:cNvGrpSpPr/>
              <p:nvPr/>
            </p:nvGrpSpPr>
            <p:grpSpPr>
              <a:xfrm>
                <a:off x="0" y="68933"/>
                <a:ext cx="2248472" cy="987931"/>
                <a:chOff x="0" y="0"/>
                <a:chExt cx="861390" cy="378476"/>
              </a:xfrm>
            </p:grpSpPr>
            <p:sp>
              <p:nvSpPr>
                <p:cNvPr id="52" name="Freeform 52"/>
                <p:cNvSpPr/>
                <p:nvPr/>
              </p:nvSpPr>
              <p:spPr>
                <a:xfrm>
                  <a:off x="0" y="0"/>
                  <a:ext cx="861389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89" h="378476">
                      <a:moveTo>
                        <a:pt x="45909" y="0"/>
                      </a:moveTo>
                      <a:lnTo>
                        <a:pt x="815480" y="0"/>
                      </a:lnTo>
                      <a:cubicBezTo>
                        <a:pt x="840835" y="0"/>
                        <a:pt x="861389" y="20554"/>
                        <a:pt x="861389" y="45909"/>
                      </a:cubicBezTo>
                      <a:lnTo>
                        <a:pt x="861389" y="332567"/>
                      </a:lnTo>
                      <a:cubicBezTo>
                        <a:pt x="861389" y="344743"/>
                        <a:pt x="856553" y="356420"/>
                        <a:pt x="847943" y="365030"/>
                      </a:cubicBezTo>
                      <a:cubicBezTo>
                        <a:pt x="839333" y="373640"/>
                        <a:pt x="827656" y="378476"/>
                        <a:pt x="815480" y="378476"/>
                      </a:cubicBezTo>
                      <a:lnTo>
                        <a:pt x="45909" y="378476"/>
                      </a:lnTo>
                      <a:cubicBezTo>
                        <a:pt x="33733" y="378476"/>
                        <a:pt x="22056" y="373640"/>
                        <a:pt x="13447" y="365030"/>
                      </a:cubicBezTo>
                      <a:cubicBezTo>
                        <a:pt x="4837" y="356420"/>
                        <a:pt x="0" y="344743"/>
                        <a:pt x="0" y="332567"/>
                      </a:cubicBezTo>
                      <a:lnTo>
                        <a:pt x="0" y="45909"/>
                      </a:lnTo>
                      <a:cubicBezTo>
                        <a:pt x="0" y="33733"/>
                        <a:pt x="4837" y="22056"/>
                        <a:pt x="13447" y="13447"/>
                      </a:cubicBezTo>
                      <a:cubicBezTo>
                        <a:pt x="22056" y="4837"/>
                        <a:pt x="33733" y="0"/>
                        <a:pt x="45909" y="0"/>
                      </a:cubicBezTo>
                      <a:close/>
                    </a:path>
                  </a:pathLst>
                </a:custGeom>
                <a:solidFill>
                  <a:srgbClr val="346788"/>
                </a:solidFill>
              </p:spPr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0" y="-28575"/>
                  <a:ext cx="86139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54" name="Group 54"/>
              <p:cNvGrpSpPr/>
              <p:nvPr/>
            </p:nvGrpSpPr>
            <p:grpSpPr>
              <a:xfrm>
                <a:off x="63416" y="0"/>
                <a:ext cx="2121639" cy="987931"/>
                <a:chOff x="0" y="0"/>
                <a:chExt cx="812800" cy="378476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0" y="0"/>
                  <a:ext cx="812800" cy="37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78476">
                      <a:moveTo>
                        <a:pt x="24327" y="0"/>
                      </a:moveTo>
                      <a:lnTo>
                        <a:pt x="788473" y="0"/>
                      </a:lnTo>
                      <a:cubicBezTo>
                        <a:pt x="794925" y="0"/>
                        <a:pt x="801113" y="2563"/>
                        <a:pt x="805675" y="7125"/>
                      </a:cubicBezTo>
                      <a:cubicBezTo>
                        <a:pt x="810237" y="11687"/>
                        <a:pt x="812800" y="17875"/>
                        <a:pt x="812800" y="24327"/>
                      </a:cubicBezTo>
                      <a:lnTo>
                        <a:pt x="812800" y="354150"/>
                      </a:lnTo>
                      <a:cubicBezTo>
                        <a:pt x="812800" y="367585"/>
                        <a:pt x="801909" y="378476"/>
                        <a:pt x="788473" y="378476"/>
                      </a:cubicBezTo>
                      <a:lnTo>
                        <a:pt x="24327" y="378476"/>
                      </a:lnTo>
                      <a:cubicBezTo>
                        <a:pt x="17875" y="378476"/>
                        <a:pt x="11687" y="375913"/>
                        <a:pt x="7125" y="371351"/>
                      </a:cubicBezTo>
                      <a:cubicBezTo>
                        <a:pt x="2563" y="366789"/>
                        <a:pt x="0" y="360601"/>
                        <a:pt x="0" y="354150"/>
                      </a:cubicBezTo>
                      <a:lnTo>
                        <a:pt x="0" y="24327"/>
                      </a:lnTo>
                      <a:cubicBezTo>
                        <a:pt x="0" y="17875"/>
                        <a:pt x="2563" y="11687"/>
                        <a:pt x="7125" y="7125"/>
                      </a:cubicBezTo>
                      <a:cubicBezTo>
                        <a:pt x="11687" y="2563"/>
                        <a:pt x="17875" y="0"/>
                        <a:pt x="243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0" y="-28575"/>
                  <a:ext cx="812800" cy="407051"/>
                </a:xfrm>
                <a:prstGeom prst="rect">
                  <a:avLst/>
                </a:prstGeom>
              </p:spPr>
              <p:txBody>
                <a:bodyPr lIns="45865" tIns="45865" rIns="45865" bIns="45865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sp>
            <p:nvSpPr>
              <p:cNvPr id="57" name="Freeform 57"/>
              <p:cNvSpPr/>
              <p:nvPr/>
            </p:nvSpPr>
            <p:spPr>
              <a:xfrm flipH="1">
                <a:off x="63416" y="68933"/>
                <a:ext cx="440268" cy="878181"/>
              </a:xfrm>
              <a:custGeom>
                <a:avLst/>
                <a:gdLst/>
                <a:ahLst/>
                <a:cxnLst/>
                <a:rect l="l" t="t" r="r" b="b"/>
                <a:pathLst>
                  <a:path w="440268" h="878181">
                    <a:moveTo>
                      <a:pt x="440268" y="0"/>
                    </a:moveTo>
                    <a:lnTo>
                      <a:pt x="0" y="0"/>
                    </a:lnTo>
                    <a:lnTo>
                      <a:pt x="0" y="878182"/>
                    </a:lnTo>
                    <a:lnTo>
                      <a:pt x="440268" y="878182"/>
                    </a:lnTo>
                    <a:lnTo>
                      <a:pt x="440268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61" name="TextBox 61"/>
            <p:cNvSpPr txBox="1"/>
            <p:nvPr/>
          </p:nvSpPr>
          <p:spPr>
            <a:xfrm>
              <a:off x="3825304" y="377975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F29400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Sylvie GUIHARD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25304" y="615865"/>
              <a:ext cx="1593979" cy="237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"/>
                </a:lnSpc>
              </a:pPr>
              <a:r>
                <a:rPr lang="en-US" sz="79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Directrice générale adjointe</a:t>
              </a:r>
            </a:p>
            <a:p>
              <a:pPr algn="ctr">
                <a:lnSpc>
                  <a:spcPts val="1193"/>
                </a:lnSpc>
              </a:pPr>
              <a:r>
                <a:rPr lang="en-US" sz="795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Chargée des fonctions support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7C205473-6B5C-F7FC-27D2-6920A2F703FD}"/>
              </a:ext>
            </a:extLst>
          </p:cNvPr>
          <p:cNvGrpSpPr/>
          <p:nvPr/>
        </p:nvGrpSpPr>
        <p:grpSpPr>
          <a:xfrm>
            <a:off x="1636479" y="2311674"/>
            <a:ext cx="1686354" cy="792648"/>
            <a:chOff x="2740345" y="1309128"/>
            <a:chExt cx="1686354" cy="792648"/>
          </a:xfrm>
        </p:grpSpPr>
        <p:grpSp>
          <p:nvGrpSpPr>
            <p:cNvPr id="4" name="Group 4"/>
            <p:cNvGrpSpPr/>
            <p:nvPr/>
          </p:nvGrpSpPr>
          <p:grpSpPr>
            <a:xfrm>
              <a:off x="2740345" y="1360828"/>
              <a:ext cx="1686354" cy="740948"/>
              <a:chOff x="0" y="0"/>
              <a:chExt cx="861390" cy="3784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791684" y="1309128"/>
              <a:ext cx="1591230" cy="740948"/>
              <a:chOff x="0" y="0"/>
              <a:chExt cx="812800" cy="3784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788935" y="1488790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 err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Lièvine</a:t>
              </a: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 MASSELA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2788935" y="1689469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Assistante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comptable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68CCD81A-EE34-6FB2-8C5B-B872AFD06D3D}"/>
              </a:ext>
            </a:extLst>
          </p:cNvPr>
          <p:cNvGrpSpPr/>
          <p:nvPr/>
        </p:nvGrpSpPr>
        <p:grpSpPr>
          <a:xfrm>
            <a:off x="1636477" y="3367054"/>
            <a:ext cx="1686354" cy="792647"/>
            <a:chOff x="2740345" y="2264791"/>
            <a:chExt cx="1686354" cy="792647"/>
          </a:xfrm>
        </p:grpSpPr>
        <p:grpSp>
          <p:nvGrpSpPr>
            <p:cNvPr id="10" name="Group 10"/>
            <p:cNvGrpSpPr/>
            <p:nvPr/>
          </p:nvGrpSpPr>
          <p:grpSpPr>
            <a:xfrm>
              <a:off x="2740345" y="2316490"/>
              <a:ext cx="1686354" cy="740948"/>
              <a:chOff x="0" y="0"/>
              <a:chExt cx="861390" cy="3784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787908" y="2264791"/>
              <a:ext cx="1591230" cy="740948"/>
              <a:chOff x="0" y="0"/>
              <a:chExt cx="812800" cy="37847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2782409" y="2466045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Annick SIRE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782409" y="2666723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Assistante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comptable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BC5964E7-C5A1-1840-F029-76C027008FB9}"/>
              </a:ext>
            </a:extLst>
          </p:cNvPr>
          <p:cNvGrpSpPr/>
          <p:nvPr/>
        </p:nvGrpSpPr>
        <p:grpSpPr>
          <a:xfrm>
            <a:off x="4052101" y="2309116"/>
            <a:ext cx="1686354" cy="792648"/>
            <a:chOff x="2740345" y="3219364"/>
            <a:chExt cx="1686354" cy="792648"/>
          </a:xfrm>
        </p:grpSpPr>
        <p:grpSp>
          <p:nvGrpSpPr>
            <p:cNvPr id="16" name="Group 16"/>
            <p:cNvGrpSpPr/>
            <p:nvPr/>
          </p:nvGrpSpPr>
          <p:grpSpPr>
            <a:xfrm>
              <a:off x="2740345" y="3271064"/>
              <a:ext cx="1686354" cy="740948"/>
              <a:chOff x="0" y="0"/>
              <a:chExt cx="861390" cy="37847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787908" y="3219364"/>
              <a:ext cx="1591230" cy="740948"/>
              <a:chOff x="0" y="0"/>
              <a:chExt cx="812800" cy="37847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788935" y="3351986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Damien LAPETITE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788935" y="3552664"/>
              <a:ext cx="1593979" cy="249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Correspondant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informatique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  <a:p>
              <a:pPr algn="ctr">
                <a:lnSpc>
                  <a:spcPts val="954"/>
                </a:lnSpc>
              </a:pP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Chargé des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marchés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publics</a:t>
              </a: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8EEFFDDC-9387-4C78-C3F8-DC6BC3758194}"/>
              </a:ext>
            </a:extLst>
          </p:cNvPr>
          <p:cNvGrpSpPr/>
          <p:nvPr/>
        </p:nvGrpSpPr>
        <p:grpSpPr>
          <a:xfrm>
            <a:off x="4055819" y="3373996"/>
            <a:ext cx="1686354" cy="792648"/>
            <a:chOff x="2744122" y="4173937"/>
            <a:chExt cx="1686354" cy="792648"/>
          </a:xfrm>
        </p:grpSpPr>
        <p:grpSp>
          <p:nvGrpSpPr>
            <p:cNvPr id="41" name="Group 41"/>
            <p:cNvGrpSpPr/>
            <p:nvPr/>
          </p:nvGrpSpPr>
          <p:grpSpPr>
            <a:xfrm>
              <a:off x="2744122" y="4225637"/>
              <a:ext cx="1686354" cy="740948"/>
              <a:chOff x="0" y="0"/>
              <a:chExt cx="861390" cy="37847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791684" y="4173937"/>
              <a:ext cx="1591230" cy="740948"/>
              <a:chOff x="0" y="0"/>
              <a:chExt cx="812800" cy="37847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2788935" y="4334687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Ian FOULON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2788935" y="4535366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Correspondant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informatique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2EDDA849-4EDA-87EF-9767-E9D986AD4795}"/>
              </a:ext>
            </a:extLst>
          </p:cNvPr>
          <p:cNvGrpSpPr/>
          <p:nvPr/>
        </p:nvGrpSpPr>
        <p:grpSpPr>
          <a:xfrm>
            <a:off x="1630979" y="4430281"/>
            <a:ext cx="1686354" cy="792648"/>
            <a:chOff x="2744122" y="5128510"/>
            <a:chExt cx="1686354" cy="792648"/>
          </a:xfrm>
        </p:grpSpPr>
        <p:grpSp>
          <p:nvGrpSpPr>
            <p:cNvPr id="47" name="Group 47"/>
            <p:cNvGrpSpPr/>
            <p:nvPr/>
          </p:nvGrpSpPr>
          <p:grpSpPr>
            <a:xfrm>
              <a:off x="2744122" y="5180210"/>
              <a:ext cx="1686354" cy="740948"/>
              <a:chOff x="0" y="0"/>
              <a:chExt cx="861390" cy="37847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2791684" y="5128510"/>
              <a:ext cx="1591230" cy="740948"/>
              <a:chOff x="0" y="0"/>
              <a:chExt cx="812800" cy="37847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2788935" y="5228736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Christel PELLAT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788935" y="5429415"/>
              <a:ext cx="1593979" cy="3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de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l'accueil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et</a:t>
              </a:r>
            </a:p>
            <a:p>
              <a:pPr algn="ctr">
                <a:lnSpc>
                  <a:spcPts val="954"/>
                </a:lnSpc>
              </a:pP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de la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logistique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  <a:p>
              <a:pPr algn="ctr">
                <a:lnSpc>
                  <a:spcPts val="954"/>
                </a:lnSpc>
              </a:pP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.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Assistante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comptable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4041093" y="6555105"/>
            <a:ext cx="1671415" cy="21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r>
              <a:rPr lang="en-US" sz="1268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3/3</a:t>
            </a:r>
          </a:p>
        </p:txBody>
      </p:sp>
      <p:sp>
        <p:nvSpPr>
          <p:cNvPr id="81" name="Freeform 81"/>
          <p:cNvSpPr/>
          <p:nvPr/>
        </p:nvSpPr>
        <p:spPr>
          <a:xfrm>
            <a:off x="7522148" y="1295998"/>
            <a:ext cx="2231452" cy="4450972"/>
          </a:xfrm>
          <a:custGeom>
            <a:avLst/>
            <a:gdLst/>
            <a:ahLst/>
            <a:cxnLst/>
            <a:rect l="l" t="t" r="r" b="b"/>
            <a:pathLst>
              <a:path w="2231452" h="4450972">
                <a:moveTo>
                  <a:pt x="0" y="0"/>
                </a:moveTo>
                <a:lnTo>
                  <a:pt x="2231452" y="0"/>
                </a:lnTo>
                <a:lnTo>
                  <a:pt x="2231452" y="4450972"/>
                </a:lnTo>
                <a:lnTo>
                  <a:pt x="0" y="4450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183135" y="600342"/>
            <a:ext cx="2025519" cy="506380"/>
          </a:xfrm>
          <a:custGeom>
            <a:avLst/>
            <a:gdLst/>
            <a:ahLst/>
            <a:cxnLst/>
            <a:rect l="l" t="t" r="r" b="b"/>
            <a:pathLst>
              <a:path w="2025519" h="506380">
                <a:moveTo>
                  <a:pt x="0" y="0"/>
                </a:moveTo>
                <a:lnTo>
                  <a:pt x="2025519" y="0"/>
                </a:lnTo>
                <a:lnTo>
                  <a:pt x="2025519" y="506379"/>
                </a:lnTo>
                <a:lnTo>
                  <a:pt x="0" y="506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026A8483-8676-CBCD-95CD-EB2EFAFDE347}"/>
              </a:ext>
            </a:extLst>
          </p:cNvPr>
          <p:cNvGrpSpPr/>
          <p:nvPr/>
        </p:nvGrpSpPr>
        <p:grpSpPr>
          <a:xfrm>
            <a:off x="1636151" y="5480109"/>
            <a:ext cx="1686354" cy="792648"/>
            <a:chOff x="2737596" y="6083083"/>
            <a:chExt cx="1686354" cy="792648"/>
          </a:xfrm>
        </p:grpSpPr>
        <p:grpSp>
          <p:nvGrpSpPr>
            <p:cNvPr id="82" name="Group 82"/>
            <p:cNvGrpSpPr/>
            <p:nvPr/>
          </p:nvGrpSpPr>
          <p:grpSpPr>
            <a:xfrm>
              <a:off x="2737596" y="6134783"/>
              <a:ext cx="1686354" cy="740948"/>
              <a:chOff x="0" y="0"/>
              <a:chExt cx="861390" cy="378476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2785158" y="6083083"/>
              <a:ext cx="1591230" cy="740948"/>
              <a:chOff x="0" y="0"/>
              <a:chExt cx="812800" cy="378476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2782409" y="6288066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Marie LELIEVRE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2782409" y="6488745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d’accueil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622866" y="6624965"/>
            <a:ext cx="1402653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Date de mise à jour : 23/09/2025</a:t>
            </a:r>
          </a:p>
        </p:txBody>
      </p:sp>
      <p:sp>
        <p:nvSpPr>
          <p:cNvPr id="102" name="AutoShape 102"/>
          <p:cNvSpPr/>
          <p:nvPr/>
        </p:nvSpPr>
        <p:spPr>
          <a:xfrm>
            <a:off x="691222" y="6861092"/>
            <a:ext cx="242603" cy="0"/>
          </a:xfrm>
          <a:prstGeom prst="line">
            <a:avLst/>
          </a:prstGeom>
          <a:ln w="9525" cap="flat">
            <a:solidFill>
              <a:srgbClr val="58657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3" name="TextBox 103"/>
          <p:cNvSpPr txBox="1"/>
          <p:nvPr/>
        </p:nvSpPr>
        <p:spPr>
          <a:xfrm>
            <a:off x="1009943" y="6807765"/>
            <a:ext cx="140265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rPr>
              <a:t>Liens hiérarchiques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7998758" y="6770567"/>
            <a:ext cx="582531" cy="171525"/>
            <a:chOff x="0" y="0"/>
            <a:chExt cx="776708" cy="2287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30138" cy="228700"/>
            </a:xfrm>
            <a:custGeom>
              <a:avLst/>
              <a:gdLst/>
              <a:ahLst/>
              <a:cxnLst/>
              <a:rect l="l" t="t" r="r" b="b"/>
              <a:pathLst>
                <a:path w="230138" h="228700">
                  <a:moveTo>
                    <a:pt x="0" y="0"/>
                  </a:moveTo>
                  <a:lnTo>
                    <a:pt x="230138" y="0"/>
                  </a:lnTo>
                  <a:lnTo>
                    <a:pt x="230138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Freeform 106"/>
            <p:cNvSpPr/>
            <p:nvPr/>
          </p:nvSpPr>
          <p:spPr>
            <a:xfrm>
              <a:off x="548008" y="0"/>
              <a:ext cx="228700" cy="228700"/>
            </a:xfrm>
            <a:custGeom>
              <a:avLst/>
              <a:gdLst/>
              <a:ahLst/>
              <a:cxnLst/>
              <a:rect l="l" t="t" r="r" b="b"/>
              <a:pathLst>
                <a:path w="228700" h="228700">
                  <a:moveTo>
                    <a:pt x="0" y="0"/>
                  </a:moveTo>
                  <a:lnTo>
                    <a:pt x="228700" y="0"/>
                  </a:lnTo>
                  <a:lnTo>
                    <a:pt x="228700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7" name="Freeform 107"/>
            <p:cNvSpPr/>
            <p:nvPr/>
          </p:nvSpPr>
          <p:spPr>
            <a:xfrm>
              <a:off x="274351" y="0"/>
              <a:ext cx="228700" cy="228700"/>
            </a:xfrm>
            <a:custGeom>
              <a:avLst/>
              <a:gdLst/>
              <a:ahLst/>
              <a:cxnLst/>
              <a:rect l="l" t="t" r="r" b="b"/>
              <a:pathLst>
                <a:path w="228700" h="228700">
                  <a:moveTo>
                    <a:pt x="0" y="0"/>
                  </a:moveTo>
                  <a:lnTo>
                    <a:pt x="228700" y="0"/>
                  </a:lnTo>
                  <a:lnTo>
                    <a:pt x="228700" y="228700"/>
                  </a:lnTo>
                  <a:lnTo>
                    <a:pt x="0" y="2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8" name="TextBox 108"/>
          <p:cNvSpPr txBox="1"/>
          <p:nvPr/>
        </p:nvSpPr>
        <p:spPr>
          <a:xfrm>
            <a:off x="7998758" y="6549276"/>
            <a:ext cx="1671415" cy="18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5"/>
              </a:lnSpc>
              <a:spcBef>
                <a:spcPct val="0"/>
              </a:spcBef>
            </a:pPr>
            <a:r>
              <a:rPr lang="en-US" sz="1068" b="1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www.inserr.fr</a:t>
            </a:r>
          </a:p>
        </p:txBody>
      </p:sp>
      <p:sp>
        <p:nvSpPr>
          <p:cNvPr id="109" name="TextBox 99">
            <a:extLst>
              <a:ext uri="{FF2B5EF4-FFF2-40B4-BE49-F238E27FC236}">
                <a16:creationId xmlns:a16="http://schemas.microsoft.com/office/drawing/2014/main" id="{1D0DF067-FE5B-8EB3-B78A-2F43C6FB228F}"/>
              </a:ext>
            </a:extLst>
          </p:cNvPr>
          <p:cNvSpPr txBox="1"/>
          <p:nvPr/>
        </p:nvSpPr>
        <p:spPr>
          <a:xfrm>
            <a:off x="4076998" y="479649"/>
            <a:ext cx="179448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2"/>
              </a:lnSpc>
            </a:pPr>
            <a:r>
              <a:rPr lang="en-US" sz="1135" b="1" dirty="0">
                <a:solidFill>
                  <a:srgbClr val="346588"/>
                </a:solidFill>
                <a:latin typeface="Roboto 1 Bold"/>
                <a:ea typeface="Roboto 1 Bold"/>
                <a:cs typeface="Roboto 1 Bold"/>
                <a:sym typeface="Roboto 1 Bold"/>
              </a:rPr>
              <a:t>DIRECTION</a:t>
            </a:r>
          </a:p>
          <a:p>
            <a:pPr algn="l">
              <a:lnSpc>
                <a:spcPts val="1122"/>
              </a:lnSpc>
            </a:pPr>
            <a:r>
              <a:rPr lang="en-US" sz="935" dirty="0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Des </a:t>
            </a:r>
            <a:r>
              <a:rPr lang="en-US" sz="935" dirty="0" err="1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fonctions</a:t>
            </a:r>
            <a:r>
              <a:rPr lang="en-US" sz="935" dirty="0">
                <a:solidFill>
                  <a:srgbClr val="2E3743"/>
                </a:solidFill>
                <a:latin typeface="Roboto 2 Light"/>
                <a:ea typeface="Roboto 2 Light"/>
                <a:cs typeface="Roboto 2 Light"/>
                <a:sym typeface="Roboto 2 Light"/>
              </a:rPr>
              <a:t> support</a:t>
            </a:r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556013F1-C730-218C-3459-7F5E5A4B8EFD}"/>
              </a:ext>
            </a:extLst>
          </p:cNvPr>
          <p:cNvGrpSpPr/>
          <p:nvPr/>
        </p:nvGrpSpPr>
        <p:grpSpPr>
          <a:xfrm>
            <a:off x="6539540" y="2255732"/>
            <a:ext cx="1686354" cy="848590"/>
            <a:chOff x="4838020" y="1253186"/>
            <a:chExt cx="1686354" cy="848590"/>
          </a:xfrm>
        </p:grpSpPr>
        <p:grpSp>
          <p:nvGrpSpPr>
            <p:cNvPr id="22" name="Group 22"/>
            <p:cNvGrpSpPr/>
            <p:nvPr/>
          </p:nvGrpSpPr>
          <p:grpSpPr>
            <a:xfrm>
              <a:off x="4838020" y="1360828"/>
              <a:ext cx="1686354" cy="740948"/>
              <a:chOff x="0" y="0"/>
              <a:chExt cx="861390" cy="37847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885583" y="1253186"/>
              <a:ext cx="1591230" cy="796890"/>
              <a:chOff x="0" y="-28575"/>
              <a:chExt cx="812800" cy="4070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4892142" y="1491791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Nicolas RENAULT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4892142" y="1692470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Responsable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technique</a:t>
              </a: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B49DD788-8155-1E11-9A27-50504BE0F76D}"/>
              </a:ext>
            </a:extLst>
          </p:cNvPr>
          <p:cNvGrpSpPr/>
          <p:nvPr/>
        </p:nvGrpSpPr>
        <p:grpSpPr>
          <a:xfrm>
            <a:off x="6539220" y="3362811"/>
            <a:ext cx="1686354" cy="792647"/>
            <a:chOff x="4838020" y="2264791"/>
            <a:chExt cx="1686354" cy="792647"/>
          </a:xfrm>
        </p:grpSpPr>
        <p:grpSp>
          <p:nvGrpSpPr>
            <p:cNvPr id="28" name="Group 28"/>
            <p:cNvGrpSpPr/>
            <p:nvPr/>
          </p:nvGrpSpPr>
          <p:grpSpPr>
            <a:xfrm>
              <a:off x="4838020" y="2316490"/>
              <a:ext cx="1686354" cy="740948"/>
              <a:chOff x="0" y="0"/>
              <a:chExt cx="861390" cy="37847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4885583" y="2264791"/>
              <a:ext cx="1591230" cy="740948"/>
              <a:chOff x="0" y="0"/>
              <a:chExt cx="812800" cy="37847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4892142" y="2466045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 dirty="0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Nadine EZELIN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4892142" y="2666724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d'entretien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02113C68-04C0-2619-121E-6C7DD762A907}"/>
              </a:ext>
            </a:extLst>
          </p:cNvPr>
          <p:cNvGrpSpPr/>
          <p:nvPr/>
        </p:nvGrpSpPr>
        <p:grpSpPr>
          <a:xfrm>
            <a:off x="6541615" y="4426039"/>
            <a:ext cx="1686354" cy="792648"/>
            <a:chOff x="4838020" y="3219364"/>
            <a:chExt cx="1686354" cy="792648"/>
          </a:xfrm>
        </p:grpSpPr>
        <p:grpSp>
          <p:nvGrpSpPr>
            <p:cNvPr id="34" name="Group 34"/>
            <p:cNvGrpSpPr/>
            <p:nvPr/>
          </p:nvGrpSpPr>
          <p:grpSpPr>
            <a:xfrm>
              <a:off x="4838020" y="3271064"/>
              <a:ext cx="1686354" cy="740948"/>
              <a:chOff x="0" y="0"/>
              <a:chExt cx="861390" cy="37847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61389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61389" h="378476">
                    <a:moveTo>
                      <a:pt x="45909" y="0"/>
                    </a:moveTo>
                    <a:lnTo>
                      <a:pt x="815480" y="0"/>
                    </a:lnTo>
                    <a:cubicBezTo>
                      <a:pt x="840835" y="0"/>
                      <a:pt x="861389" y="20554"/>
                      <a:pt x="861389" y="45909"/>
                    </a:cubicBezTo>
                    <a:lnTo>
                      <a:pt x="861389" y="332567"/>
                    </a:lnTo>
                    <a:cubicBezTo>
                      <a:pt x="861389" y="344743"/>
                      <a:pt x="856553" y="356420"/>
                      <a:pt x="847943" y="365030"/>
                    </a:cubicBezTo>
                    <a:cubicBezTo>
                      <a:pt x="839333" y="373640"/>
                      <a:pt x="827656" y="378476"/>
                      <a:pt x="815480" y="378476"/>
                    </a:cubicBezTo>
                    <a:lnTo>
                      <a:pt x="45909" y="378476"/>
                    </a:lnTo>
                    <a:cubicBezTo>
                      <a:pt x="33733" y="378476"/>
                      <a:pt x="22056" y="373640"/>
                      <a:pt x="13447" y="365030"/>
                    </a:cubicBezTo>
                    <a:cubicBezTo>
                      <a:pt x="4837" y="356420"/>
                      <a:pt x="0" y="344743"/>
                      <a:pt x="0" y="332567"/>
                    </a:cubicBezTo>
                    <a:lnTo>
                      <a:pt x="0" y="45909"/>
                    </a:lnTo>
                    <a:cubicBezTo>
                      <a:pt x="0" y="33733"/>
                      <a:pt x="4837" y="22056"/>
                      <a:pt x="13447" y="13447"/>
                    </a:cubicBezTo>
                    <a:cubicBezTo>
                      <a:pt x="22056" y="4837"/>
                      <a:pt x="33733" y="0"/>
                      <a:pt x="45909" y="0"/>
                    </a:cubicBezTo>
                    <a:close/>
                  </a:path>
                </a:pathLst>
              </a:custGeom>
              <a:solidFill>
                <a:srgbClr val="DADADA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86139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4885583" y="3219364"/>
              <a:ext cx="1591230" cy="740948"/>
              <a:chOff x="0" y="0"/>
              <a:chExt cx="812800" cy="37847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78476">
                    <a:moveTo>
                      <a:pt x="24327" y="0"/>
                    </a:moveTo>
                    <a:lnTo>
                      <a:pt x="788473" y="0"/>
                    </a:lnTo>
                    <a:cubicBezTo>
                      <a:pt x="794925" y="0"/>
                      <a:pt x="801113" y="2563"/>
                      <a:pt x="805675" y="7125"/>
                    </a:cubicBezTo>
                    <a:cubicBezTo>
                      <a:pt x="810237" y="11687"/>
                      <a:pt x="812800" y="17875"/>
                      <a:pt x="812800" y="24327"/>
                    </a:cubicBezTo>
                    <a:lnTo>
                      <a:pt x="812800" y="354150"/>
                    </a:lnTo>
                    <a:cubicBezTo>
                      <a:pt x="812800" y="367585"/>
                      <a:pt x="801909" y="378476"/>
                      <a:pt x="788473" y="378476"/>
                    </a:cubicBezTo>
                    <a:lnTo>
                      <a:pt x="24327" y="378476"/>
                    </a:lnTo>
                    <a:cubicBezTo>
                      <a:pt x="17875" y="378476"/>
                      <a:pt x="11687" y="375913"/>
                      <a:pt x="7125" y="371351"/>
                    </a:cubicBezTo>
                    <a:cubicBezTo>
                      <a:pt x="2563" y="366789"/>
                      <a:pt x="0" y="360601"/>
                      <a:pt x="0" y="354150"/>
                    </a:cubicBezTo>
                    <a:lnTo>
                      <a:pt x="0" y="24327"/>
                    </a:lnTo>
                    <a:cubicBezTo>
                      <a:pt x="0" y="17875"/>
                      <a:pt x="2563" y="11687"/>
                      <a:pt x="7125" y="7125"/>
                    </a:cubicBezTo>
                    <a:cubicBezTo>
                      <a:pt x="11687" y="2563"/>
                      <a:pt x="17875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812800" cy="407051"/>
              </a:xfrm>
              <a:prstGeom prst="rect">
                <a:avLst/>
              </a:prstGeom>
            </p:spPr>
            <p:txBody>
              <a:bodyPr lIns="45865" tIns="45865" rIns="45865" bIns="45865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4876800" y="3415107"/>
              <a:ext cx="1591230" cy="20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"/>
                </a:lnSpc>
                <a:spcBef>
                  <a:spcPct val="0"/>
                </a:spcBef>
              </a:pPr>
              <a:r>
                <a:rPr lang="en-US" sz="1207" b="1">
                  <a:solidFill>
                    <a:srgbClr val="346588"/>
                  </a:solidFill>
                  <a:latin typeface="Roboto 1 Bold"/>
                  <a:ea typeface="Roboto 1 Bold"/>
                  <a:cs typeface="Roboto 1 Bold"/>
                  <a:sym typeface="Roboto 1 Bold"/>
                </a:rPr>
                <a:t>Florence PETIT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4876800" y="3615785"/>
              <a:ext cx="1593979" cy="12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4"/>
                </a:lnSpc>
              </a:pP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Chargée</a:t>
              </a:r>
              <a:r>
                <a:rPr lang="en-US" sz="795" dirty="0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 </a:t>
              </a:r>
              <a:r>
                <a:rPr lang="en-US" sz="795" dirty="0" err="1">
                  <a:solidFill>
                    <a:srgbClr val="2E3743">
                      <a:alpha val="69804"/>
                    </a:srgbClr>
                  </a:solidFill>
                  <a:latin typeface="Roboto 2 Light"/>
                  <a:ea typeface="Roboto 2 Light"/>
                  <a:cs typeface="Roboto 2 Light"/>
                  <a:sym typeface="Roboto 2 Light"/>
                </a:rPr>
                <a:t>d'entretien</a:t>
              </a:r>
              <a:endParaRPr lang="en-US" sz="795" dirty="0">
                <a:solidFill>
                  <a:srgbClr val="2E3743">
                    <a:alpha val="69804"/>
                  </a:srgbClr>
                </a:solidFill>
                <a:latin typeface="Roboto 2 Light"/>
                <a:ea typeface="Roboto 2 Light"/>
                <a:cs typeface="Roboto 2 Light"/>
                <a:sym typeface="Roboto 2 Light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98B7F51E-302E-9F70-FE3B-B144BFF0A1AF}"/>
              </a:ext>
            </a:extLst>
          </p:cNvPr>
          <p:cNvGrpSpPr/>
          <p:nvPr/>
        </p:nvGrpSpPr>
        <p:grpSpPr>
          <a:xfrm>
            <a:off x="1389210" y="1990520"/>
            <a:ext cx="249162" cy="3933427"/>
            <a:chOff x="1389210" y="1990520"/>
            <a:chExt cx="249162" cy="3933427"/>
          </a:xfrm>
        </p:grpSpPr>
        <p:sp>
          <p:nvSpPr>
            <p:cNvPr id="40" name="AutoShape 40"/>
            <p:cNvSpPr/>
            <p:nvPr/>
          </p:nvSpPr>
          <p:spPr>
            <a:xfrm flipV="1">
              <a:off x="1392498" y="1990520"/>
              <a:ext cx="11208" cy="3933427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0" name="AutoShape 90"/>
            <p:cNvSpPr/>
            <p:nvPr/>
          </p:nvSpPr>
          <p:spPr>
            <a:xfrm>
              <a:off x="1395769" y="2739037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1" name="AutoShape 91"/>
            <p:cNvSpPr/>
            <p:nvPr/>
          </p:nvSpPr>
          <p:spPr>
            <a:xfrm>
              <a:off x="1395769" y="3811276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2" name="AutoShape 92"/>
            <p:cNvSpPr/>
            <p:nvPr/>
          </p:nvSpPr>
          <p:spPr>
            <a:xfrm>
              <a:off x="1389210" y="4839493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3" name="AutoShape 93"/>
            <p:cNvSpPr/>
            <p:nvPr/>
          </p:nvSpPr>
          <p:spPr>
            <a:xfrm>
              <a:off x="1389210" y="5922528"/>
              <a:ext cx="249162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B6BFBA76-2057-F7D8-CC48-17FCF97EE121}"/>
              </a:ext>
            </a:extLst>
          </p:cNvPr>
          <p:cNvGrpSpPr/>
          <p:nvPr/>
        </p:nvGrpSpPr>
        <p:grpSpPr>
          <a:xfrm>
            <a:off x="6285356" y="1980515"/>
            <a:ext cx="248224" cy="2864169"/>
            <a:chOff x="6285356" y="1980515"/>
            <a:chExt cx="248224" cy="2864169"/>
          </a:xfrm>
        </p:grpSpPr>
        <p:sp>
          <p:nvSpPr>
            <p:cNvPr id="145" name="AutoShape 40">
              <a:extLst>
                <a:ext uri="{FF2B5EF4-FFF2-40B4-BE49-F238E27FC236}">
                  <a16:creationId xmlns:a16="http://schemas.microsoft.com/office/drawing/2014/main" id="{BF0EDF8B-D4A8-D5AC-A138-4D6B614BC6CF}"/>
                </a:ext>
              </a:extLst>
            </p:cNvPr>
            <p:cNvSpPr/>
            <p:nvPr/>
          </p:nvSpPr>
          <p:spPr>
            <a:xfrm flipH="1" flipV="1">
              <a:off x="6285356" y="1980515"/>
              <a:ext cx="2812" cy="2864042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6" name="AutoShape 90">
              <a:extLst>
                <a:ext uri="{FF2B5EF4-FFF2-40B4-BE49-F238E27FC236}">
                  <a16:creationId xmlns:a16="http://schemas.microsoft.com/office/drawing/2014/main" id="{E436ACA3-56FF-BB80-7FE8-51905335F975}"/>
                </a:ext>
              </a:extLst>
            </p:cNvPr>
            <p:cNvSpPr/>
            <p:nvPr/>
          </p:nvSpPr>
          <p:spPr>
            <a:xfrm>
              <a:off x="6290976" y="2702148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7" name="AutoShape 91">
              <a:extLst>
                <a:ext uri="{FF2B5EF4-FFF2-40B4-BE49-F238E27FC236}">
                  <a16:creationId xmlns:a16="http://schemas.microsoft.com/office/drawing/2014/main" id="{049AA529-4761-879B-FB61-3D8C4D14E756}"/>
                </a:ext>
              </a:extLst>
            </p:cNvPr>
            <p:cNvSpPr/>
            <p:nvPr/>
          </p:nvSpPr>
          <p:spPr>
            <a:xfrm>
              <a:off x="6290977" y="3786757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8" name="AutoShape 92">
              <a:extLst>
                <a:ext uri="{FF2B5EF4-FFF2-40B4-BE49-F238E27FC236}">
                  <a16:creationId xmlns:a16="http://schemas.microsoft.com/office/drawing/2014/main" id="{8EF4B1C1-3EA1-D9CE-DAFB-A7A89977C69B}"/>
                </a:ext>
              </a:extLst>
            </p:cNvPr>
            <p:cNvSpPr/>
            <p:nvPr/>
          </p:nvSpPr>
          <p:spPr>
            <a:xfrm>
              <a:off x="6290975" y="4844684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7BCA17D7-F78C-A26A-72E0-B5ADAA12DCF6}"/>
              </a:ext>
            </a:extLst>
          </p:cNvPr>
          <p:cNvGrpSpPr/>
          <p:nvPr/>
        </p:nvGrpSpPr>
        <p:grpSpPr>
          <a:xfrm>
            <a:off x="3798489" y="1983837"/>
            <a:ext cx="242604" cy="1800219"/>
            <a:chOff x="3798489" y="1983837"/>
            <a:chExt cx="242604" cy="1800219"/>
          </a:xfrm>
        </p:grpSpPr>
        <p:sp>
          <p:nvSpPr>
            <p:cNvPr id="144" name="AutoShape 40">
              <a:extLst>
                <a:ext uri="{FF2B5EF4-FFF2-40B4-BE49-F238E27FC236}">
                  <a16:creationId xmlns:a16="http://schemas.microsoft.com/office/drawing/2014/main" id="{5ADE6BE8-EE17-80B0-0CA8-01CEBE85BBFF}"/>
                </a:ext>
              </a:extLst>
            </p:cNvPr>
            <p:cNvSpPr/>
            <p:nvPr/>
          </p:nvSpPr>
          <p:spPr>
            <a:xfrm flipV="1">
              <a:off x="3798490" y="1983837"/>
              <a:ext cx="0" cy="1800219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4" name="AutoShape 90">
              <a:extLst>
                <a:ext uri="{FF2B5EF4-FFF2-40B4-BE49-F238E27FC236}">
                  <a16:creationId xmlns:a16="http://schemas.microsoft.com/office/drawing/2014/main" id="{6CBF85CF-6554-BBD6-0E36-47099F088CA7}"/>
                </a:ext>
              </a:extLst>
            </p:cNvPr>
            <p:cNvSpPr/>
            <p:nvPr/>
          </p:nvSpPr>
          <p:spPr>
            <a:xfrm>
              <a:off x="3798490" y="2752865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5" name="AutoShape 91">
              <a:extLst>
                <a:ext uri="{FF2B5EF4-FFF2-40B4-BE49-F238E27FC236}">
                  <a16:creationId xmlns:a16="http://schemas.microsoft.com/office/drawing/2014/main" id="{6807F462-F140-3DE7-BFEE-E6E32611689A}"/>
                </a:ext>
              </a:extLst>
            </p:cNvPr>
            <p:cNvSpPr/>
            <p:nvPr/>
          </p:nvSpPr>
          <p:spPr>
            <a:xfrm>
              <a:off x="3798489" y="3780733"/>
              <a:ext cx="242603" cy="0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3A2BD0A-792F-AF77-6C87-49992AE362B1}"/>
              </a:ext>
            </a:extLst>
          </p:cNvPr>
          <p:cNvGrpSpPr/>
          <p:nvPr/>
        </p:nvGrpSpPr>
        <p:grpSpPr>
          <a:xfrm>
            <a:off x="1403704" y="1704283"/>
            <a:ext cx="4881652" cy="286238"/>
            <a:chOff x="1403704" y="1704283"/>
            <a:chExt cx="4881652" cy="286238"/>
          </a:xfrm>
        </p:grpSpPr>
        <p:sp>
          <p:nvSpPr>
            <p:cNvPr id="3" name="AutoShape 3"/>
            <p:cNvSpPr/>
            <p:nvPr/>
          </p:nvSpPr>
          <p:spPr>
            <a:xfrm>
              <a:off x="4910559" y="1761344"/>
              <a:ext cx="0" cy="222493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0" name="AutoShape 97">
              <a:extLst>
                <a:ext uri="{FF2B5EF4-FFF2-40B4-BE49-F238E27FC236}">
                  <a16:creationId xmlns:a16="http://schemas.microsoft.com/office/drawing/2014/main" id="{D90D7B6F-1E9F-1EAE-4CF4-B6EF9D167CC8}"/>
                </a:ext>
              </a:extLst>
            </p:cNvPr>
            <p:cNvSpPr/>
            <p:nvPr/>
          </p:nvSpPr>
          <p:spPr>
            <a:xfrm flipH="1">
              <a:off x="1403704" y="1980515"/>
              <a:ext cx="4881652" cy="10006"/>
            </a:xfrm>
            <a:prstGeom prst="line">
              <a:avLst/>
            </a:prstGeom>
            <a:ln w="9525" cap="flat">
              <a:solidFill>
                <a:srgbClr val="5865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C910F6D1-75FC-36E0-890A-7192ABE6B13B}"/>
                </a:ext>
              </a:extLst>
            </p:cNvPr>
            <p:cNvSpPr/>
            <p:nvPr/>
          </p:nvSpPr>
          <p:spPr>
            <a:xfrm>
              <a:off x="4874624" y="1704283"/>
              <a:ext cx="71870" cy="71870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303</Words>
  <Application>Microsoft Office PowerPoint</Application>
  <PresentationFormat>Personnalisé</PresentationFormat>
  <Paragraphs>94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Roboto 1 Bold</vt:lpstr>
      <vt:lpstr>Roboto 2 Light</vt:lpstr>
      <vt:lpstr>Roboto 1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Organigramme INSERR</dc:title>
  <cp:lastModifiedBy>mylene.huillard@gmail.com</cp:lastModifiedBy>
  <cp:revision>10</cp:revision>
  <dcterms:created xsi:type="dcterms:W3CDTF">2006-08-16T00:00:00Z</dcterms:created>
  <dcterms:modified xsi:type="dcterms:W3CDTF">2025-09-23T13:35:25Z</dcterms:modified>
  <dc:identifier>DAGiFtbYAp0</dc:identifier>
</cp:coreProperties>
</file>